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71"/>
  </p:notesMasterIdLst>
  <p:handoutMasterIdLst>
    <p:handoutMasterId r:id="rId72"/>
  </p:handoutMasterIdLst>
  <p:sldIdLst>
    <p:sldId id="256" r:id="rId2"/>
    <p:sldId id="379" r:id="rId3"/>
    <p:sldId id="380" r:id="rId4"/>
    <p:sldId id="381" r:id="rId5"/>
    <p:sldId id="382" r:id="rId6"/>
    <p:sldId id="603" r:id="rId7"/>
    <p:sldId id="604" r:id="rId8"/>
    <p:sldId id="605" r:id="rId9"/>
    <p:sldId id="606" r:id="rId10"/>
    <p:sldId id="607" r:id="rId11"/>
    <p:sldId id="608" r:id="rId12"/>
    <p:sldId id="609" r:id="rId13"/>
    <p:sldId id="610" r:id="rId14"/>
    <p:sldId id="669" r:id="rId15"/>
    <p:sldId id="670" r:id="rId16"/>
    <p:sldId id="672" r:id="rId17"/>
    <p:sldId id="673" r:id="rId18"/>
    <p:sldId id="674" r:id="rId19"/>
    <p:sldId id="675" r:id="rId20"/>
    <p:sldId id="676" r:id="rId21"/>
    <p:sldId id="677" r:id="rId22"/>
    <p:sldId id="678" r:id="rId23"/>
    <p:sldId id="679" r:id="rId24"/>
    <p:sldId id="680" r:id="rId25"/>
    <p:sldId id="681" r:id="rId26"/>
    <p:sldId id="579" r:id="rId27"/>
    <p:sldId id="655" r:id="rId28"/>
    <p:sldId id="580" r:id="rId29"/>
    <p:sldId id="581" r:id="rId30"/>
    <p:sldId id="682" r:id="rId31"/>
    <p:sldId id="683" r:id="rId32"/>
    <p:sldId id="684" r:id="rId33"/>
    <p:sldId id="685" r:id="rId34"/>
    <p:sldId id="614" r:id="rId35"/>
    <p:sldId id="686" r:id="rId36"/>
    <p:sldId id="687" r:id="rId37"/>
    <p:sldId id="689" r:id="rId38"/>
    <p:sldId id="690" r:id="rId39"/>
    <p:sldId id="691" r:id="rId40"/>
    <p:sldId id="693" r:id="rId41"/>
    <p:sldId id="694" r:id="rId42"/>
    <p:sldId id="695" r:id="rId43"/>
    <p:sldId id="696" r:id="rId44"/>
    <p:sldId id="697" r:id="rId45"/>
    <p:sldId id="698" r:id="rId46"/>
    <p:sldId id="699" r:id="rId47"/>
    <p:sldId id="700" r:id="rId48"/>
    <p:sldId id="701" r:id="rId49"/>
    <p:sldId id="702" r:id="rId50"/>
    <p:sldId id="703" r:id="rId51"/>
    <p:sldId id="704" r:id="rId52"/>
    <p:sldId id="705" r:id="rId53"/>
    <p:sldId id="706" r:id="rId54"/>
    <p:sldId id="707" r:id="rId55"/>
    <p:sldId id="708" r:id="rId56"/>
    <p:sldId id="709" r:id="rId57"/>
    <p:sldId id="710" r:id="rId58"/>
    <p:sldId id="711" r:id="rId59"/>
    <p:sldId id="712" r:id="rId60"/>
    <p:sldId id="713" r:id="rId61"/>
    <p:sldId id="714" r:id="rId62"/>
    <p:sldId id="715" r:id="rId63"/>
    <p:sldId id="716" r:id="rId64"/>
    <p:sldId id="717" r:id="rId65"/>
    <p:sldId id="718" r:id="rId66"/>
    <p:sldId id="719" r:id="rId67"/>
    <p:sldId id="720" r:id="rId68"/>
    <p:sldId id="330" r:id="rId69"/>
    <p:sldId id="305" r:id="rId70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CC"/>
    <a:srgbClr val="CCFFCC"/>
    <a:srgbClr val="008000"/>
    <a:srgbClr val="CCCCFF"/>
    <a:srgbClr val="CCFFFF"/>
    <a:srgbClr val="FF9999"/>
    <a:srgbClr val="009900"/>
    <a:srgbClr val="FF9933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66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omputer-monitor-png/download/38658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 자바소개와 개발도구설치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9B6E6-3DA0-4258-8FBA-4D00FEDC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: </a:t>
            </a:r>
            <a:r>
              <a:rPr lang="ko-KR" altLang="en-US" dirty="0"/>
              <a:t>컴퓨터구조에 중립적이다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388DD-D8B8-466B-8ED8-9B6809F4C2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 컴파일러는 자바 언어로 작성된 프로그램을 바이트 코드</a:t>
            </a:r>
            <a:r>
              <a:rPr lang="en-US" altLang="ko-KR" dirty="0"/>
              <a:t>(byte code)</a:t>
            </a:r>
            <a:r>
              <a:rPr lang="ko-KR" altLang="en-US" dirty="0"/>
              <a:t>라는 특수한 이진파일로 변환한다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바이트 코드를 실행하기 위해서는 자바 가상 기계</a:t>
            </a:r>
            <a:r>
              <a:rPr lang="en-US" altLang="ko-KR" dirty="0"/>
              <a:t>(JVM: Java Virtual Machine)</a:t>
            </a:r>
            <a:r>
              <a:rPr lang="ko-KR" altLang="en-US" dirty="0"/>
              <a:t>라는 특수한 가상 컴퓨터 </a:t>
            </a:r>
            <a:r>
              <a:rPr lang="en-US" altLang="ko-KR" dirty="0"/>
              <a:t>S/W</a:t>
            </a:r>
            <a:r>
              <a:rPr lang="ko-KR" altLang="en-US" dirty="0"/>
              <a:t>가 필요한데</a:t>
            </a:r>
            <a:r>
              <a:rPr lang="en-US" altLang="ko-KR" dirty="0"/>
              <a:t>, </a:t>
            </a:r>
            <a:r>
              <a:rPr lang="ko-KR" altLang="en-US" dirty="0"/>
              <a:t>이것이 바이트 코드를 한 </a:t>
            </a:r>
            <a:r>
              <a:rPr lang="ko-KR" altLang="en-US" dirty="0" err="1"/>
              <a:t>줄씩</a:t>
            </a:r>
            <a:r>
              <a:rPr lang="ko-KR" altLang="en-US" dirty="0"/>
              <a:t> 읽어서 해석한 후에 실행한다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FF5960-18BD-4DCE-8314-42BAE22F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87" y="3791566"/>
            <a:ext cx="5405719" cy="284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5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9B6E6-3DA0-4258-8FBA-4D00FEDC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: </a:t>
            </a:r>
            <a:r>
              <a:rPr lang="ko-KR" altLang="en-US" dirty="0"/>
              <a:t>객체 지향적이다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388DD-D8B8-466B-8ED8-9B6809F4C2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지향</a:t>
            </a:r>
            <a:r>
              <a:rPr lang="en-US" altLang="ko-KR" dirty="0"/>
              <a:t>(object-oriented)</a:t>
            </a:r>
            <a:r>
              <a:rPr lang="ko-KR" altLang="en-US" dirty="0"/>
              <a:t>은 객체별로 코드를 작성하고 객체들을 조합하여 전체 프로그램을 완성하는 프로그램 설계 방법론이다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객체 지향 기법을 사용하면 작성된 코드를 재사용하기가 쉬워서</a:t>
            </a:r>
            <a:r>
              <a:rPr lang="en-US" altLang="ko-KR" dirty="0"/>
              <a:t>, </a:t>
            </a:r>
            <a:r>
              <a:rPr lang="ko-KR" altLang="en-US" dirty="0"/>
              <a:t>보다 빠르게 신뢰성 있는 프로그램을 만들 수 있다</a:t>
            </a:r>
            <a:r>
              <a:rPr lang="en-US" altLang="ko-KR" dirty="0"/>
              <a:t>. </a:t>
            </a:r>
            <a:r>
              <a:rPr lang="ko-KR" altLang="en-US" dirty="0"/>
              <a:t>객체 지향은 지난 </a:t>
            </a:r>
            <a:r>
              <a:rPr lang="en-US" altLang="ko-KR" dirty="0"/>
              <a:t>40</a:t>
            </a:r>
            <a:r>
              <a:rPr lang="ko-KR" altLang="en-US" dirty="0"/>
              <a:t>년간의 연구를 통하여 그 가치를 입증한</a:t>
            </a:r>
            <a:r>
              <a:rPr lang="en-US" altLang="ko-KR" dirty="0"/>
              <a:t>, </a:t>
            </a:r>
            <a:r>
              <a:rPr lang="ko-KR" altLang="en-US" dirty="0"/>
              <a:t>프로그램을 설계하는 방법론이다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15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9B6E6-3DA0-4258-8FBA-4D00FEDC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/>
              <a:t>: </a:t>
            </a:r>
            <a:r>
              <a:rPr lang="ko-KR" altLang="en-US" dirty="0" err="1"/>
              <a:t>멀티스레딩을</a:t>
            </a:r>
            <a:r>
              <a:rPr lang="ko-KR" altLang="en-US" dirty="0"/>
              <a:t> 지원한다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388DD-D8B8-466B-8ED8-9B6809F4C25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자바는 언어 수준에서 </a:t>
            </a:r>
            <a:r>
              <a:rPr lang="ko-KR" altLang="en-US" dirty="0" err="1"/>
              <a:t>멀티스레딩</a:t>
            </a:r>
            <a:r>
              <a:rPr lang="en-US" altLang="ko-KR" dirty="0"/>
              <a:t>(multithreading)</a:t>
            </a:r>
            <a:r>
              <a:rPr lang="ko-KR" altLang="en-US" dirty="0"/>
              <a:t>을 지원한다</a:t>
            </a:r>
            <a:r>
              <a:rPr lang="en-US" altLang="ko-KR" dirty="0"/>
              <a:t>. </a:t>
            </a:r>
            <a:r>
              <a:rPr lang="ko-KR" altLang="en-US" dirty="0"/>
              <a:t>따라서 다른 언어와는 다르게 아주 쉽게 </a:t>
            </a:r>
            <a:r>
              <a:rPr lang="ko-KR" altLang="en-US" dirty="0" err="1"/>
              <a:t>멀티스레딩</a:t>
            </a:r>
            <a:r>
              <a:rPr lang="ko-KR" altLang="en-US" dirty="0"/>
              <a:t> 프로그램을 작성할 수 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멀티스레딩이란</a:t>
            </a:r>
            <a:r>
              <a:rPr lang="ko-KR" altLang="en-US" dirty="0"/>
              <a:t> 여러 가지 작업을 동시에 실행하는 것을 의미한다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자바는 멀티 프로세서 하드웨어를 지원하도록 설계되었으므로 멀티 프로세서 시스템에서 높은 효율을 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75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8D2C3-1E03-462A-8974-0209FC0A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EDFF05-E73F-4964-BCA7-9A05727D9FB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46434"/>
            <a:ext cx="8153400" cy="1011895"/>
          </a:xfrm>
        </p:spPr>
      </p:pic>
    </p:spTree>
    <p:extLst>
      <p:ext uri="{BB962C8B-B14F-4D97-AF65-F5344CB8AC3E}">
        <p14:creationId xmlns:p14="http://schemas.microsoft.com/office/powerpoint/2010/main" val="4202941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자바로 만들 수 있는 것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자바 애플리케이션</a:t>
            </a:r>
            <a:r>
              <a:rPr lang="en-US" altLang="ko-KR"/>
              <a:t>(Java application)</a:t>
            </a:r>
          </a:p>
          <a:p>
            <a:pPr lvl="1" eaLnBrk="1" hangingPunct="1"/>
            <a:r>
              <a:rPr lang="ko-KR" altLang="en-US"/>
              <a:t>독립적으로 실행될 수 있는 일반 응용 프로그램</a:t>
            </a:r>
          </a:p>
          <a:p>
            <a:pPr eaLnBrk="1" hangingPunct="1"/>
            <a:r>
              <a:rPr lang="ko-KR" altLang="en-US"/>
              <a:t>자바 애플릿</a:t>
            </a:r>
            <a:r>
              <a:rPr lang="en-US" altLang="ko-KR"/>
              <a:t>(Java applet)</a:t>
            </a:r>
          </a:p>
          <a:p>
            <a:pPr lvl="1" eaLnBrk="1" hangingPunct="1"/>
            <a:r>
              <a:rPr lang="ko-KR" altLang="en-US"/>
              <a:t>웹 브라우저 안에서 실행되는 작은 프로그램이다</a:t>
            </a:r>
            <a:r>
              <a:rPr lang="en-US" altLang="ko-KR"/>
              <a:t>. 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76" y="3366053"/>
            <a:ext cx="6613863" cy="340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5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자바로 만들 수 있는 것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자바 서블릿</a:t>
            </a:r>
            <a:r>
              <a:rPr lang="en-US" altLang="ko-KR"/>
              <a:t>(Java servlet)</a:t>
            </a:r>
          </a:p>
          <a:p>
            <a:pPr lvl="1" eaLnBrk="1" hangingPunct="1"/>
            <a:r>
              <a:rPr lang="ko-KR" altLang="en-US"/>
              <a:t>웹서버에서 동작하는 서버 모듈로서 클라이언트의 요구를 받아서 그에 대한 처리를 한 후에</a:t>
            </a:r>
            <a:r>
              <a:rPr lang="en-US" altLang="ko-KR"/>
              <a:t>, </a:t>
            </a:r>
            <a:r>
              <a:rPr lang="ko-KR" altLang="en-US"/>
              <a:t>실행 결과를 </a:t>
            </a:r>
            <a:r>
              <a:rPr lang="en-US" altLang="ko-KR"/>
              <a:t>HTML </a:t>
            </a:r>
            <a:r>
              <a:rPr lang="ko-KR" altLang="en-US"/>
              <a:t>문서 형태로 클라이언트 컴퓨터로 전송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7" y="3434262"/>
            <a:ext cx="7688062" cy="266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7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안드로이드</a:t>
            </a:r>
            <a:r>
              <a:rPr lang="en-US" altLang="ko-KR"/>
              <a:t> </a:t>
            </a:r>
            <a:r>
              <a:rPr lang="ko-KR" altLang="en-US"/>
              <a:t>애플리케이션</a:t>
            </a:r>
          </a:p>
        </p:txBody>
      </p:sp>
      <p:sp>
        <p:nvSpPr>
          <p:cNvPr id="32771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844675"/>
            <a:ext cx="8212138" cy="4152900"/>
          </a:xfrm>
        </p:spPr>
        <p:txBody>
          <a:bodyPr/>
          <a:lstStyle/>
          <a:p>
            <a:pPr eaLnBrk="1" hangingPunct="1"/>
            <a:r>
              <a:rPr lang="ko-KR" altLang="en-US" dirty="0"/>
              <a:t>안드로이드 애플리케이션은</a:t>
            </a:r>
            <a:r>
              <a:rPr lang="ko-KR" altLang="en-US" b="1" dirty="0"/>
              <a:t> 자바</a:t>
            </a:r>
            <a:r>
              <a:rPr lang="ko-KR" altLang="en-US" dirty="0"/>
              <a:t>로 작성</a:t>
            </a:r>
            <a:endParaRPr lang="en-US" altLang="ko-KR" dirty="0"/>
          </a:p>
          <a:p>
            <a:pPr eaLnBrk="1" hangingPunct="1"/>
            <a:r>
              <a:rPr lang="ko-KR" altLang="en-US" dirty="0"/>
              <a:t>안드로이드 개발자들은 자바의 </a:t>
            </a:r>
            <a:r>
              <a:rPr lang="en-US" altLang="ko-KR" dirty="0"/>
              <a:t>SE </a:t>
            </a:r>
            <a:r>
              <a:rPr lang="ko-KR" altLang="en-US" dirty="0"/>
              <a:t>버전 중에서 </a:t>
            </a:r>
            <a:r>
              <a:rPr lang="en-US" altLang="ko-KR" dirty="0"/>
              <a:t>AWT</a:t>
            </a:r>
            <a:r>
              <a:rPr lang="ko-KR" altLang="en-US" dirty="0"/>
              <a:t>와 스윙</a:t>
            </a:r>
            <a:r>
              <a:rPr lang="en-US" altLang="ko-KR" dirty="0"/>
              <a:t>(swing)</a:t>
            </a:r>
            <a:r>
              <a:rPr lang="ko-KR" altLang="en-US" dirty="0"/>
              <a:t>을 제외한 거의 모든 패키지를 사용</a:t>
            </a:r>
            <a:endParaRPr lang="en-US" altLang="ko-KR" dirty="0"/>
          </a:p>
          <a:p>
            <a:pPr eaLnBrk="1" hangingPunct="1"/>
            <a:r>
              <a:rPr lang="ko-KR" altLang="en-US" dirty="0"/>
              <a:t>효율성때문에 자체적인 </a:t>
            </a:r>
            <a:r>
              <a:rPr lang="ko-KR" altLang="en-US" dirty="0" err="1"/>
              <a:t>달빅</a:t>
            </a:r>
            <a:r>
              <a:rPr lang="ko-KR" altLang="en-US" dirty="0"/>
              <a:t> 가상 </a:t>
            </a:r>
            <a:r>
              <a:rPr lang="ko-KR" altLang="en-US" dirty="0" err="1"/>
              <a:t>머신을</a:t>
            </a:r>
            <a:r>
              <a:rPr lang="ko-KR" altLang="en-US" dirty="0"/>
              <a:t> 구현하였다</a:t>
            </a:r>
            <a:r>
              <a:rPr lang="en-US" altLang="ko-KR" dirty="0"/>
              <a:t>. </a:t>
            </a:r>
            <a:endParaRPr lang="ko-KR" altLang="en-US" dirty="0"/>
          </a:p>
          <a:p>
            <a:pPr eaLnBrk="1" hangingPunct="1"/>
            <a:endParaRPr lang="ko-KR" altLang="en-US" dirty="0"/>
          </a:p>
          <a:p>
            <a:pPr eaLnBrk="1" hangingPunct="1"/>
            <a:endParaRPr lang="ko-KR" altLang="en-US" dirty="0"/>
          </a:p>
        </p:txBody>
      </p:sp>
      <p:sp>
        <p:nvSpPr>
          <p:cNvPr id="3277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32773" name="_x42611776" descr="EMB0000272c3bd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244" y="3600917"/>
            <a:ext cx="1646854" cy="288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129" y="3827929"/>
            <a:ext cx="2032836" cy="267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301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0B5C4-0477-4278-9CB1-1D6209CC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275E5B-B2F0-44A1-A6F8-DA6E433E30C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언어나 </a:t>
            </a:r>
            <a:r>
              <a:rPr lang="en-US" altLang="ko-KR" dirty="0"/>
              <a:t>C++ </a:t>
            </a:r>
            <a:r>
              <a:rPr lang="ko-KR" altLang="en-US" dirty="0"/>
              <a:t>언어를 사용하여 프로그래밍을 했다고 하자</a:t>
            </a:r>
            <a:r>
              <a:rPr lang="en-US" altLang="ko-KR" dirty="0"/>
              <a:t>. </a:t>
            </a:r>
            <a:r>
              <a:rPr lang="ko-KR" altLang="en-US" dirty="0"/>
              <a:t>이들 언어는 모두 </a:t>
            </a:r>
            <a:r>
              <a:rPr lang="ko-KR" altLang="en-US" dirty="0" err="1"/>
              <a:t>타켓</a:t>
            </a:r>
            <a:r>
              <a:rPr lang="ko-KR" altLang="en-US" dirty="0"/>
              <a:t> 컴퓨터의 </a:t>
            </a:r>
            <a:r>
              <a:rPr lang="en-US" altLang="ko-KR" dirty="0"/>
              <a:t>CPU</a:t>
            </a:r>
            <a:r>
              <a:rPr lang="ko-KR" altLang="en-US" dirty="0"/>
              <a:t>나 운영체제에 맞춘 코드를 생성한다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이 프로그램을 다른 </a:t>
            </a:r>
            <a:r>
              <a:rPr lang="en-US" altLang="ko-KR" dirty="0"/>
              <a:t>CPU</a:t>
            </a:r>
            <a:r>
              <a:rPr lang="ko-KR" altLang="en-US" dirty="0"/>
              <a:t>나 운영체제에서 실행하려면 다시 컴파일하여야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9511D4-B471-4BB5-B95C-8D2300F99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78" y="3158032"/>
            <a:ext cx="7047940" cy="321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0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E49C9-CF24-4582-92F8-4DF3DA7F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경우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F1C8F7-B551-4092-8CD9-DBA2239480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79424"/>
            <a:ext cx="8153400" cy="3737352"/>
          </a:xfrm>
        </p:spPr>
      </p:pic>
    </p:spTree>
    <p:extLst>
      <p:ext uri="{BB962C8B-B14F-4D97-AF65-F5344CB8AC3E}">
        <p14:creationId xmlns:p14="http://schemas.microsoft.com/office/powerpoint/2010/main" val="92309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8E7784-AC58-454C-9B65-8F87436AD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프로그램의 실행과정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FA059D-9C67-4114-8FA5-A2F86880891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자바컴파일러는</a:t>
            </a:r>
            <a:r>
              <a:rPr lang="ko-KR" altLang="en-US" dirty="0"/>
              <a:t> 특정한 컴퓨터를 위한 코드를 바로 생성하지 않는다</a:t>
            </a:r>
            <a:r>
              <a:rPr lang="en-US" altLang="ko-KR" dirty="0"/>
              <a:t>. </a:t>
            </a:r>
            <a:r>
              <a:rPr lang="ko-KR" altLang="en-US" dirty="0"/>
              <a:t>대신에 가상적인 컴퓨터의 기계어인 바이트 코드</a:t>
            </a:r>
            <a:r>
              <a:rPr lang="en-US" altLang="ko-KR" dirty="0"/>
              <a:t>(byte code)</a:t>
            </a:r>
            <a:r>
              <a:rPr lang="ko-KR" altLang="en-US" dirty="0"/>
              <a:t>를 생성한다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바이트 코드는 자바 가상 기계</a:t>
            </a:r>
            <a:r>
              <a:rPr lang="en-US" altLang="ko-KR" dirty="0"/>
              <a:t>(JVM: Java Virtual Machine)</a:t>
            </a:r>
            <a:r>
              <a:rPr lang="ko-KR" altLang="en-US" dirty="0"/>
              <a:t>라고 하는 소프트웨어에 의하여 한 </a:t>
            </a:r>
            <a:r>
              <a:rPr lang="ko-KR" altLang="en-US" dirty="0" err="1"/>
              <a:t>줄씩</a:t>
            </a:r>
            <a:r>
              <a:rPr lang="ko-KR" altLang="en-US" dirty="0"/>
              <a:t> 해석되면서 특정한 컴퓨터에서 실행된다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F7B682-656F-4AF5-B73D-F7C8B285B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81" y="3429000"/>
            <a:ext cx="479473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장의 목표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CDE3C9-0381-4351-90A7-B5DE095C2BB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12887" y="1695450"/>
            <a:ext cx="6353175" cy="4305300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BEEB1-DF2F-4B6C-84FD-BCAC4506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가상기계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B79BA4-F377-49BB-AD03-EFBEDABBCA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가상 기계는 실제 장치가 아니고 가상적인 컴퓨터를 만드는 소프트웨어를 의미한다</a:t>
            </a:r>
            <a:r>
              <a:rPr lang="en-US" altLang="ko-KR" dirty="0"/>
              <a:t>. </a:t>
            </a:r>
            <a:r>
              <a:rPr lang="ko-KR" altLang="en-US" dirty="0"/>
              <a:t>기존의 컴퓨터에서 가상 기계 소프트웨어를 실행하면 가상 기계가 된다고 간주한다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BA45FA-5929-4411-8529-42EA1C02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79" y="2805953"/>
            <a:ext cx="4898241" cy="35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36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03C002-7AA7-4B57-96CA-B83218FB6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 속도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058A7D-3111-4DC2-AA8F-9CE41C8094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21715"/>
            <a:ext cx="8153400" cy="4252770"/>
          </a:xfrm>
        </p:spPr>
      </p:pic>
    </p:spTree>
    <p:extLst>
      <p:ext uri="{BB962C8B-B14F-4D97-AF65-F5344CB8AC3E}">
        <p14:creationId xmlns:p14="http://schemas.microsoft.com/office/powerpoint/2010/main" val="88000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530D8-73F0-48F2-88EA-0815ECA1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JVM</a:t>
            </a:r>
            <a:r>
              <a:rPr lang="ko-KR" altLang="en-US" dirty="0"/>
              <a:t>을 사용하는 다른 언어들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55ED1A-5157-4B43-B7F1-F9B01818D07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최근에 </a:t>
            </a:r>
            <a:r>
              <a:rPr lang="en-US" altLang="ko-KR" dirty="0"/>
              <a:t>JVM </a:t>
            </a:r>
            <a:r>
              <a:rPr lang="ko-KR" altLang="en-US" dirty="0"/>
              <a:t>언어라고 불리는 언어들이 등장하고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JVM </a:t>
            </a:r>
            <a:r>
              <a:rPr lang="ko-KR" altLang="en-US" dirty="0"/>
              <a:t>언어를 컴파일하면 자바 가상 기계가 실행할 수 있는 유효한 클래스 파일을 출력한다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7CF07A-E8E2-43BE-8BAE-1685B329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98" y="2948828"/>
            <a:ext cx="81724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2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F05209-BD28-4C0A-96F6-CCCC22D4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7598CA-DFF0-4B46-8503-73E9FCBD487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12728"/>
            <a:ext cx="8153400" cy="4470744"/>
          </a:xfrm>
        </p:spPr>
      </p:pic>
    </p:spTree>
    <p:extLst>
      <p:ext uri="{BB962C8B-B14F-4D97-AF65-F5344CB8AC3E}">
        <p14:creationId xmlns:p14="http://schemas.microsoft.com/office/powerpoint/2010/main" val="346555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26AEA-B964-4BC3-8806-454B41B50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6F4DB8-7923-4BBE-A837-D5BE8165805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02960"/>
            <a:ext cx="8153400" cy="1705670"/>
          </a:xfrm>
        </p:spPr>
      </p:pic>
    </p:spTree>
    <p:extLst>
      <p:ext uri="{BB962C8B-B14F-4D97-AF65-F5344CB8AC3E}">
        <p14:creationId xmlns:p14="http://schemas.microsoft.com/office/powerpoint/2010/main" val="2756706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BB08B-0BC6-4677-8032-0D3B57B6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종류와 버전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EB0C42-7F98-4014-865F-43C3ED0C68D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자바는 개발 분야에 따라 </a:t>
            </a:r>
            <a:r>
              <a:rPr lang="en-US" altLang="ko-KR" dirty="0"/>
              <a:t>Java SE, Java ME, Java EE, Java FX </a:t>
            </a:r>
            <a:r>
              <a:rPr lang="ko-KR" altLang="en-US" dirty="0" err="1"/>
              <a:t>플렛폼</a:t>
            </a:r>
            <a:r>
              <a:rPr lang="ko-KR" altLang="en-US" dirty="0"/>
              <a:t> 등으로 나누어서 제공된다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40552A-4E2E-4C71-98AA-C8DE42245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99" y="2770934"/>
            <a:ext cx="4975165" cy="28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2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SE </a:t>
            </a:r>
          </a:p>
        </p:txBody>
      </p:sp>
      <p:sp>
        <p:nvSpPr>
          <p:cNvPr id="789510" name="Rectangle 6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ko-KR" dirty="0"/>
              <a:t>Java SE</a:t>
            </a:r>
            <a:r>
              <a:rPr lang="ko-KR" altLang="en-US" dirty="0"/>
              <a:t>는 </a:t>
            </a:r>
            <a:r>
              <a:rPr lang="ko-KR" altLang="en-US" dirty="0" err="1"/>
              <a:t>데스크탑과</a:t>
            </a:r>
            <a:r>
              <a:rPr lang="ko-KR" altLang="en-US" dirty="0"/>
              <a:t> 서버에서 자바 애플리케이션을 개발하고 실행할 수 있게 해주며 </a:t>
            </a:r>
            <a:r>
              <a:rPr lang="ko-KR" altLang="en-US" dirty="0" err="1"/>
              <a:t>임베디드</a:t>
            </a:r>
            <a:r>
              <a:rPr lang="ko-KR" altLang="en-US" dirty="0"/>
              <a:t> 환경</a:t>
            </a:r>
            <a:r>
              <a:rPr lang="en-US" altLang="ko-KR" dirty="0"/>
              <a:t>(embedded environment)</a:t>
            </a:r>
            <a:r>
              <a:rPr lang="ko-KR" altLang="en-US" dirty="0"/>
              <a:t>과 실시간 환경</a:t>
            </a:r>
            <a:r>
              <a:rPr lang="en-US" altLang="ko-KR" dirty="0"/>
              <a:t>(real-Time environments)</a:t>
            </a:r>
            <a:r>
              <a:rPr lang="ko-KR" altLang="en-US" dirty="0"/>
              <a:t>도 지원한다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0" y="2111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SE </a:t>
            </a: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0" y="2111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25605" name="_x197705464" descr="EMB0000272c3bd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7840682" cy="5391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131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EE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Java EE</a:t>
            </a:r>
            <a:r>
              <a:rPr lang="ko-KR" altLang="en-US"/>
              <a:t>는 기업용 애플리케이션을 개발하는 데 필요한 여러 가지 도구 및 라이브러리들을 모아 놓은 것</a:t>
            </a:r>
          </a:p>
          <a:p>
            <a:pPr eaLnBrk="1" hangingPunct="1"/>
            <a:r>
              <a:rPr lang="ko-KR" altLang="en-US"/>
              <a:t>응용 서버</a:t>
            </a:r>
            <a:r>
              <a:rPr lang="en-US" altLang="ko-KR"/>
              <a:t>, </a:t>
            </a:r>
            <a:r>
              <a:rPr lang="ko-KR" altLang="en-US"/>
              <a:t>웹서버</a:t>
            </a:r>
            <a:r>
              <a:rPr lang="en-US" altLang="ko-KR"/>
              <a:t>, J2EE API, </a:t>
            </a:r>
            <a:r>
              <a:rPr lang="ko-KR" altLang="en-US"/>
              <a:t>엔터프라이즈 자바 빈즈</a:t>
            </a:r>
            <a:r>
              <a:rPr lang="en-US" altLang="ko-KR"/>
              <a:t>(JavaBeans) </a:t>
            </a:r>
            <a:r>
              <a:rPr lang="ko-KR" altLang="en-US"/>
              <a:t>지원</a:t>
            </a:r>
            <a:r>
              <a:rPr lang="en-US" altLang="ko-KR"/>
              <a:t>, </a:t>
            </a:r>
            <a:r>
              <a:rPr lang="ko-KR" altLang="en-US"/>
              <a:t>자바 서블릿 </a:t>
            </a:r>
            <a:r>
              <a:rPr lang="en-US" altLang="ko-KR"/>
              <a:t>API </a:t>
            </a:r>
            <a:r>
              <a:rPr lang="ko-KR" altLang="en-US"/>
              <a:t>와 </a:t>
            </a:r>
            <a:r>
              <a:rPr lang="en-US" altLang="ko-KR"/>
              <a:t>JSP </a:t>
            </a:r>
            <a:r>
              <a:rPr lang="ko-KR" altLang="en-US"/>
              <a:t>등을 포함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Java ME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Java ME</a:t>
            </a:r>
            <a:r>
              <a:rPr lang="ko-KR" altLang="en-US"/>
              <a:t>는 핸드폰</a:t>
            </a:r>
            <a:r>
              <a:rPr lang="en-US" altLang="ko-KR"/>
              <a:t>, PDA, TV </a:t>
            </a:r>
            <a:r>
              <a:rPr lang="ko-KR" altLang="en-US"/>
              <a:t>셉톱박스</a:t>
            </a:r>
            <a:r>
              <a:rPr lang="en-US" altLang="ko-KR"/>
              <a:t>, </a:t>
            </a:r>
            <a:r>
              <a:rPr lang="ko-KR" altLang="en-US"/>
              <a:t>프린터와 같은 모바일 기기나 다른 엠베디드 장치들에서 실행되는 애플리케이션을 위한 강인하고 유연한 환경을 제공 </a:t>
            </a: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0" y="2032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27653" name="Picture 7" descr="http://developers.sun.com/mobility/midp/articles/guiapis/figure1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097" y="3146234"/>
            <a:ext cx="548640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C1956-EE94-4211-9889-2D41EE87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3F3743-9020-41A4-8675-32D8F5F245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</a:t>
            </a:r>
            <a:r>
              <a:rPr lang="en-US" altLang="ko-KR" dirty="0"/>
              <a:t>(Java)</a:t>
            </a:r>
            <a:r>
              <a:rPr lang="ko-KR" altLang="en-US" dirty="0"/>
              <a:t>는 현재 컴퓨터 업계에서 가장 많이 사용되는 프로그래밍 언어 중의 하나이다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7C0D2-30DA-41F8-87A4-DE91320F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20" y="2473733"/>
            <a:ext cx="6584856" cy="34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42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D92FC-0EB8-4C74-8288-550D6CC7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JavaFX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0EA967-C39B-4A3B-993C-675CEE9675F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JavaFX </a:t>
            </a:r>
            <a:r>
              <a:rPr lang="ko-KR" altLang="en-US" dirty="0"/>
              <a:t>플랫폼은 애플리케이션 개발자들이 더 쉽게 리치</a:t>
            </a:r>
            <a:r>
              <a:rPr lang="en-US" altLang="ko-KR" dirty="0"/>
              <a:t>-</a:t>
            </a:r>
            <a:r>
              <a:rPr lang="ko-KR" altLang="en-US" dirty="0"/>
              <a:t>인터넷</a:t>
            </a:r>
            <a:r>
              <a:rPr lang="en-US" altLang="ko-KR" dirty="0"/>
              <a:t>-</a:t>
            </a:r>
            <a:r>
              <a:rPr lang="ko-KR" altLang="en-US" dirty="0"/>
              <a:t>애플리케이션</a:t>
            </a:r>
            <a:r>
              <a:rPr lang="en-US" altLang="ko-KR" dirty="0"/>
              <a:t>(RIA: Rich Internet Application)</a:t>
            </a:r>
            <a:r>
              <a:rPr lang="ko-KR" altLang="en-US" dirty="0"/>
              <a:t>을 생성하고 배포하기 위한 자바 클라이언트 플랫폼이다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379064-8291-4B8A-89C4-A7B1EF2A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921" y="2734236"/>
            <a:ext cx="5024078" cy="351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12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1C152-BF93-43ED-A5D5-6901510BC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</a:t>
            </a:r>
            <a:r>
              <a:rPr lang="en-US" altLang="ko-KR" dirty="0"/>
              <a:t> </a:t>
            </a:r>
            <a:r>
              <a:rPr lang="ko-KR" altLang="en-US" dirty="0"/>
              <a:t>버전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22F8D4-3684-4EF8-A0D3-D0B8F3006E8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30445"/>
            <a:ext cx="8153400" cy="4235309"/>
          </a:xfrm>
        </p:spPr>
      </p:pic>
    </p:spTree>
    <p:extLst>
      <p:ext uri="{BB962C8B-B14F-4D97-AF65-F5344CB8AC3E}">
        <p14:creationId xmlns:p14="http://schemas.microsoft.com/office/powerpoint/2010/main" val="13414161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E5F9B-E384-483A-A260-2C89C457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 8: </a:t>
            </a:r>
            <a:r>
              <a:rPr lang="ko-KR" altLang="en-US" dirty="0"/>
              <a:t>함수형 프로그래밍 지원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8280E-6CF1-4715-B517-888569E332D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DVYMjOStd125"/>
              </a:rPr>
              <a:t>함수형 프로그래밍이 드디어 자바에서도 </a:t>
            </a:r>
            <a:r>
              <a:rPr lang="en-US" altLang="ko-KR" sz="2000" b="0" i="0" u="none" strike="noStrike" baseline="0" dirty="0">
                <a:solidFill>
                  <a:srgbClr val="000000"/>
                </a:solidFill>
                <a:latin typeface="MinionPro-Regular"/>
              </a:rPr>
              <a:t>Java SE 8</a:t>
            </a:r>
            <a:r>
              <a:rPr lang="ko-KR" altLang="en-US" sz="2000" b="0" i="0" u="none" strike="noStrike" baseline="0" dirty="0">
                <a:solidFill>
                  <a:srgbClr val="000000"/>
                </a:solidFill>
                <a:latin typeface="YDVYMjOStd125"/>
              </a:rPr>
              <a:t>부터 지원되었다</a:t>
            </a:r>
            <a:endParaRPr lang="ko-KR" altLang="en-US" dirty="0"/>
          </a:p>
          <a:p>
            <a:r>
              <a:rPr lang="en-US" altLang="ko-KR" dirty="0"/>
              <a:t>Java SE 8</a:t>
            </a:r>
            <a:r>
              <a:rPr lang="ko-KR" altLang="en-US" dirty="0"/>
              <a:t>에 추가된 중요한 특징들은 다음과 같다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함수형 프로그래밍의 지원</a:t>
            </a:r>
          </a:p>
          <a:p>
            <a:pPr lvl="1"/>
            <a:r>
              <a:rPr lang="ko-KR" altLang="en-US" dirty="0" err="1"/>
              <a:t>람다식</a:t>
            </a:r>
            <a:r>
              <a:rPr lang="en-US" altLang="ko-KR" dirty="0"/>
              <a:t>(Lambda expressions)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작은 가상 기계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(VM)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병렬 배열 정렬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(</a:t>
            </a:r>
            <a:r>
              <a:rPr lang="en-US" altLang="ko-KR" sz="1600" b="0" i="0" u="none" strike="noStrike" baseline="0" dirty="0" err="1">
                <a:solidFill>
                  <a:srgbClr val="000000"/>
                </a:solidFill>
                <a:latin typeface="FrutigerNeueLT-Bk"/>
              </a:rPr>
              <a:t>ParalleArray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 Sorting)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컬렉션을 위한 대용량 데이터 처리</a:t>
            </a:r>
          </a:p>
          <a:p>
            <a:pPr lvl="1"/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Base64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인코딩과 디코딩을 위한 표준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API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새로운 날짜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,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시간 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API(Date &amp; Time API)</a:t>
            </a:r>
          </a:p>
          <a:p>
            <a:pPr lvl="1"/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YDVYGOStd125"/>
              </a:rPr>
              <a:t>강화된 패스워드 기반 암호화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FrutigerNeueLT-Bk"/>
              </a:rPr>
              <a:t>(Password-Based-Encryption (PBE))</a:t>
            </a:r>
          </a:p>
        </p:txBody>
      </p:sp>
    </p:spTree>
    <p:extLst>
      <p:ext uri="{BB962C8B-B14F-4D97-AF65-F5344CB8AC3E}">
        <p14:creationId xmlns:p14="http://schemas.microsoft.com/office/powerpoint/2010/main" val="388235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2F740-D7B4-4BBA-AFA1-AB309FA1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SE 9: </a:t>
            </a:r>
            <a:r>
              <a:rPr lang="ko-KR" altLang="en-US" dirty="0"/>
              <a:t>모듈화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2982F8-2EFE-401A-A9EF-6B74E37CB4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모듈화는 직소</a:t>
            </a:r>
            <a:r>
              <a:rPr lang="en-US" altLang="ko-KR" dirty="0"/>
              <a:t>(jigsaw) </a:t>
            </a:r>
            <a:r>
              <a:rPr lang="ko-KR" altLang="en-US" dirty="0"/>
              <a:t>프로젝트의 산물이다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모듈화의 목적은 자바 응용 프로그램을 만들 때</a:t>
            </a:r>
            <a:r>
              <a:rPr lang="en-US" altLang="ko-KR" dirty="0"/>
              <a:t>, </a:t>
            </a:r>
            <a:r>
              <a:rPr lang="ko-KR" altLang="en-US" dirty="0"/>
              <a:t>마치 직소 퍼즐을 연결하듯이 필요한 모듈만을 묶어서 사용하려는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48F899-2D14-4808-8784-207A0C58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19" y="3141849"/>
            <a:ext cx="32575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26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JDK</a:t>
            </a:r>
            <a:r>
              <a:rPr lang="ko-KR" altLang="en-US" sz="3600"/>
              <a:t>와 </a:t>
            </a:r>
            <a:r>
              <a:rPr lang="en-US" altLang="ko-KR" sz="3600"/>
              <a:t>JRE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JRE(Java Runtime Environment)</a:t>
            </a:r>
          </a:p>
          <a:p>
            <a:pPr lvl="1" eaLnBrk="1" hangingPunct="1"/>
            <a:r>
              <a:rPr lang="en-US" altLang="ko-KR"/>
              <a:t>JRE</a:t>
            </a:r>
            <a:r>
              <a:rPr lang="ko-KR" altLang="en-US"/>
              <a:t>는 자바 프로그램을 실행하기 위한 라이브러리</a:t>
            </a:r>
            <a:r>
              <a:rPr lang="en-US" altLang="ko-KR"/>
              <a:t>, </a:t>
            </a:r>
            <a:r>
              <a:rPr lang="ko-KR" altLang="en-US"/>
              <a:t>자바 가상 기계</a:t>
            </a:r>
            <a:r>
              <a:rPr lang="en-US" altLang="ko-KR"/>
              <a:t>, </a:t>
            </a:r>
            <a:r>
              <a:rPr lang="ko-KR" altLang="en-US"/>
              <a:t>기타 컴포넌트들을 제공한다</a:t>
            </a:r>
            <a:r>
              <a:rPr lang="en-US" altLang="ko-KR"/>
              <a:t>. </a:t>
            </a:r>
          </a:p>
          <a:p>
            <a:pPr lvl="1" eaLnBrk="1" hangingPunct="1"/>
            <a:endParaRPr lang="en-US" altLang="ko-KR"/>
          </a:p>
          <a:p>
            <a:pPr eaLnBrk="1" hangingPunct="1"/>
            <a:r>
              <a:rPr lang="en-US" altLang="ko-KR"/>
              <a:t>JDK(Java Development Kit)</a:t>
            </a:r>
          </a:p>
          <a:p>
            <a:pPr lvl="1" eaLnBrk="1" hangingPunct="1"/>
            <a:r>
              <a:rPr lang="en-US" altLang="ko-KR"/>
              <a:t>JDK</a:t>
            </a:r>
            <a:r>
              <a:rPr lang="ko-KR" altLang="en-US"/>
              <a:t>는 </a:t>
            </a:r>
            <a:r>
              <a:rPr lang="en-US" altLang="ko-KR"/>
              <a:t>JRE</a:t>
            </a:r>
            <a:r>
              <a:rPr lang="ko-KR" altLang="en-US"/>
              <a:t>에 추가로 자바 프로그램을 개발하는데 필요한 컴파일러</a:t>
            </a:r>
            <a:r>
              <a:rPr lang="en-US" altLang="ko-KR"/>
              <a:t>, </a:t>
            </a:r>
            <a:r>
              <a:rPr lang="ko-KR" altLang="en-US"/>
              <a:t>디버거와 같은 명령어행 개발 도구를 추가한 것이다</a:t>
            </a:r>
            <a:r>
              <a:rPr lang="en-US" altLang="ko-KR"/>
              <a:t>.</a:t>
            </a:r>
          </a:p>
          <a:p>
            <a:pPr lvl="1" eaLnBrk="1" hangingPunct="1"/>
            <a:endParaRPr lang="en-US" altLang="ko-KR"/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1889125" y="4449763"/>
            <a:ext cx="184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Symbol" panose="05050102010706020507" pitchFamily="18" charset="2"/>
              <a:buNone/>
            </a:pPr>
            <a:endParaRPr lang="en-US" altLang="ko-KR" sz="1800" i="1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  <p:sp>
        <p:nvSpPr>
          <p:cNvPr id="35846" name="Freeform 65"/>
          <p:cNvSpPr>
            <a:spLocks noEditPoints="1"/>
          </p:cNvSpPr>
          <p:nvPr/>
        </p:nvSpPr>
        <p:spPr bwMode="auto">
          <a:xfrm>
            <a:off x="6243638" y="4195763"/>
            <a:ext cx="1549400" cy="1784350"/>
          </a:xfrm>
          <a:custGeom>
            <a:avLst/>
            <a:gdLst>
              <a:gd name="T0" fmla="*/ 337700938 w 976"/>
              <a:gd name="T1" fmla="*/ 0 h 1124"/>
              <a:gd name="T2" fmla="*/ 272176875 w 976"/>
              <a:gd name="T3" fmla="*/ 10080625 h 1124"/>
              <a:gd name="T4" fmla="*/ 206652813 w 976"/>
              <a:gd name="T5" fmla="*/ 25201563 h 1124"/>
              <a:gd name="T6" fmla="*/ 100806250 w 976"/>
              <a:gd name="T7" fmla="*/ 90725625 h 1124"/>
              <a:gd name="T8" fmla="*/ 40322500 w 976"/>
              <a:gd name="T9" fmla="*/ 161290000 h 1124"/>
              <a:gd name="T10" fmla="*/ 15120938 w 976"/>
              <a:gd name="T11" fmla="*/ 216733438 h 1124"/>
              <a:gd name="T12" fmla="*/ 0 w 976"/>
              <a:gd name="T13" fmla="*/ 277217188 h 1124"/>
              <a:gd name="T14" fmla="*/ 0 w 976"/>
              <a:gd name="T15" fmla="*/ 2147483646 h 1124"/>
              <a:gd name="T16" fmla="*/ 0 w 976"/>
              <a:gd name="T17" fmla="*/ 2147483646 h 1124"/>
              <a:gd name="T18" fmla="*/ 15120938 w 976"/>
              <a:gd name="T19" fmla="*/ 2147483646 h 1124"/>
              <a:gd name="T20" fmla="*/ 40322500 w 976"/>
              <a:gd name="T21" fmla="*/ 2147483646 h 1124"/>
              <a:gd name="T22" fmla="*/ 100806250 w 976"/>
              <a:gd name="T23" fmla="*/ 2147483646 h 1124"/>
              <a:gd name="T24" fmla="*/ 206652813 w 976"/>
              <a:gd name="T25" fmla="*/ 2147483646 h 1124"/>
              <a:gd name="T26" fmla="*/ 272176875 w 976"/>
              <a:gd name="T27" fmla="*/ 2147483646 h 1124"/>
              <a:gd name="T28" fmla="*/ 337700938 w 976"/>
              <a:gd name="T29" fmla="*/ 2147483646 h 1124"/>
              <a:gd name="T30" fmla="*/ 2121971563 w 976"/>
              <a:gd name="T31" fmla="*/ 2147483646 h 1124"/>
              <a:gd name="T32" fmla="*/ 2147483646 w 976"/>
              <a:gd name="T33" fmla="*/ 2147483646 h 1124"/>
              <a:gd name="T34" fmla="*/ 2147483646 w 976"/>
              <a:gd name="T35" fmla="*/ 2147483646 h 1124"/>
              <a:gd name="T36" fmla="*/ 2147483646 w 976"/>
              <a:gd name="T37" fmla="*/ 2147483646 h 1124"/>
              <a:gd name="T38" fmla="*/ 2147483646 w 976"/>
              <a:gd name="T39" fmla="*/ 2147483646 h 1124"/>
              <a:gd name="T40" fmla="*/ 2147483646 w 976"/>
              <a:gd name="T41" fmla="*/ 2147483646 h 1124"/>
              <a:gd name="T42" fmla="*/ 2147483646 w 976"/>
              <a:gd name="T43" fmla="*/ 2147483646 h 1124"/>
              <a:gd name="T44" fmla="*/ 2147483646 w 976"/>
              <a:gd name="T45" fmla="*/ 307459063 h 1124"/>
              <a:gd name="T46" fmla="*/ 2147483646 w 976"/>
              <a:gd name="T47" fmla="*/ 277217188 h 1124"/>
              <a:gd name="T48" fmla="*/ 2147483646 w 976"/>
              <a:gd name="T49" fmla="*/ 216733438 h 1124"/>
              <a:gd name="T50" fmla="*/ 2147483646 w 976"/>
              <a:gd name="T51" fmla="*/ 161290000 h 1124"/>
              <a:gd name="T52" fmla="*/ 2147483646 w 976"/>
              <a:gd name="T53" fmla="*/ 90725625 h 1124"/>
              <a:gd name="T54" fmla="*/ 2147483646 w 976"/>
              <a:gd name="T55" fmla="*/ 25201563 h 1124"/>
              <a:gd name="T56" fmla="*/ 2147483646 w 976"/>
              <a:gd name="T57" fmla="*/ 10080625 h 1124"/>
              <a:gd name="T58" fmla="*/ 2121971563 w 976"/>
              <a:gd name="T59" fmla="*/ 0 h 1124"/>
              <a:gd name="T60" fmla="*/ 20161250 w 976"/>
              <a:gd name="T61" fmla="*/ 2147483646 h 1124"/>
              <a:gd name="T62" fmla="*/ 20161250 w 976"/>
              <a:gd name="T63" fmla="*/ 307459063 h 1124"/>
              <a:gd name="T64" fmla="*/ 25201563 w 976"/>
              <a:gd name="T65" fmla="*/ 252015625 h 1124"/>
              <a:gd name="T66" fmla="*/ 45362813 w 976"/>
              <a:gd name="T67" fmla="*/ 196572188 h 1124"/>
              <a:gd name="T68" fmla="*/ 110886875 w 976"/>
              <a:gd name="T69" fmla="*/ 105846563 h 1124"/>
              <a:gd name="T70" fmla="*/ 216733438 w 976"/>
              <a:gd name="T71" fmla="*/ 45362813 h 1124"/>
              <a:gd name="T72" fmla="*/ 337700938 w 976"/>
              <a:gd name="T73" fmla="*/ 20161250 h 1124"/>
              <a:gd name="T74" fmla="*/ 2121971563 w 976"/>
              <a:gd name="T75" fmla="*/ 20161250 h 1124"/>
              <a:gd name="T76" fmla="*/ 2147483646 w 976"/>
              <a:gd name="T77" fmla="*/ 45362813 h 1124"/>
              <a:gd name="T78" fmla="*/ 2147483646 w 976"/>
              <a:gd name="T79" fmla="*/ 105846563 h 1124"/>
              <a:gd name="T80" fmla="*/ 2147483646 w 976"/>
              <a:gd name="T81" fmla="*/ 196572188 h 1124"/>
              <a:gd name="T82" fmla="*/ 2147483646 w 976"/>
              <a:gd name="T83" fmla="*/ 252015625 h 1124"/>
              <a:gd name="T84" fmla="*/ 2147483646 w 976"/>
              <a:gd name="T85" fmla="*/ 307459063 h 1124"/>
              <a:gd name="T86" fmla="*/ 2147483646 w 976"/>
              <a:gd name="T87" fmla="*/ 2147483646 h 1124"/>
              <a:gd name="T88" fmla="*/ 2147483646 w 976"/>
              <a:gd name="T89" fmla="*/ 2147483646 h 1124"/>
              <a:gd name="T90" fmla="*/ 2147483646 w 976"/>
              <a:gd name="T91" fmla="*/ 2147483646 h 1124"/>
              <a:gd name="T92" fmla="*/ 2147483646 w 976"/>
              <a:gd name="T93" fmla="*/ 2147483646 h 1124"/>
              <a:gd name="T94" fmla="*/ 2147483646 w 976"/>
              <a:gd name="T95" fmla="*/ 2147483646 h 1124"/>
              <a:gd name="T96" fmla="*/ 2121971563 w 976"/>
              <a:gd name="T97" fmla="*/ 2147483646 h 1124"/>
              <a:gd name="T98" fmla="*/ 337700938 w 976"/>
              <a:gd name="T99" fmla="*/ 2147483646 h 1124"/>
              <a:gd name="T100" fmla="*/ 216733438 w 976"/>
              <a:gd name="T101" fmla="*/ 2147483646 h 1124"/>
              <a:gd name="T102" fmla="*/ 110886875 w 976"/>
              <a:gd name="T103" fmla="*/ 2147483646 h 1124"/>
              <a:gd name="T104" fmla="*/ 45362813 w 976"/>
              <a:gd name="T105" fmla="*/ 2147483646 h 1124"/>
              <a:gd name="T106" fmla="*/ 25201563 w 976"/>
              <a:gd name="T107" fmla="*/ 2147483646 h 1124"/>
              <a:gd name="T108" fmla="*/ 20161250 w 976"/>
              <a:gd name="T109" fmla="*/ 2147483646 h 112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976" h="1124">
                <a:moveTo>
                  <a:pt x="134" y="0"/>
                </a:moveTo>
                <a:lnTo>
                  <a:pt x="134" y="0"/>
                </a:lnTo>
                <a:lnTo>
                  <a:pt x="120" y="2"/>
                </a:lnTo>
                <a:lnTo>
                  <a:pt x="108" y="4"/>
                </a:lnTo>
                <a:lnTo>
                  <a:pt x="94" y="6"/>
                </a:lnTo>
                <a:lnTo>
                  <a:pt x="82" y="10"/>
                </a:lnTo>
                <a:lnTo>
                  <a:pt x="60" y="22"/>
                </a:lnTo>
                <a:lnTo>
                  <a:pt x="40" y="36"/>
                </a:lnTo>
                <a:lnTo>
                  <a:pt x="22" y="54"/>
                </a:lnTo>
                <a:lnTo>
                  <a:pt x="16" y="64"/>
                </a:lnTo>
                <a:lnTo>
                  <a:pt x="10" y="74"/>
                </a:lnTo>
                <a:lnTo>
                  <a:pt x="6" y="86"/>
                </a:lnTo>
                <a:lnTo>
                  <a:pt x="2" y="98"/>
                </a:lnTo>
                <a:lnTo>
                  <a:pt x="0" y="110"/>
                </a:lnTo>
                <a:lnTo>
                  <a:pt x="0" y="122"/>
                </a:lnTo>
                <a:lnTo>
                  <a:pt x="0" y="1002"/>
                </a:lnTo>
                <a:lnTo>
                  <a:pt x="0" y="1016"/>
                </a:lnTo>
                <a:lnTo>
                  <a:pt x="2" y="1028"/>
                </a:lnTo>
                <a:lnTo>
                  <a:pt x="6" y="1038"/>
                </a:lnTo>
                <a:lnTo>
                  <a:pt x="10" y="1050"/>
                </a:lnTo>
                <a:lnTo>
                  <a:pt x="16" y="1060"/>
                </a:lnTo>
                <a:lnTo>
                  <a:pt x="22" y="1070"/>
                </a:lnTo>
                <a:lnTo>
                  <a:pt x="40" y="1088"/>
                </a:lnTo>
                <a:lnTo>
                  <a:pt x="60" y="1104"/>
                </a:lnTo>
                <a:lnTo>
                  <a:pt x="82" y="1114"/>
                </a:lnTo>
                <a:lnTo>
                  <a:pt x="94" y="1118"/>
                </a:lnTo>
                <a:lnTo>
                  <a:pt x="108" y="1122"/>
                </a:lnTo>
                <a:lnTo>
                  <a:pt x="120" y="1124"/>
                </a:lnTo>
                <a:lnTo>
                  <a:pt x="134" y="1124"/>
                </a:lnTo>
                <a:lnTo>
                  <a:pt x="842" y="1124"/>
                </a:lnTo>
                <a:lnTo>
                  <a:pt x="856" y="1124"/>
                </a:lnTo>
                <a:lnTo>
                  <a:pt x="868" y="1122"/>
                </a:lnTo>
                <a:lnTo>
                  <a:pt x="882" y="1118"/>
                </a:lnTo>
                <a:lnTo>
                  <a:pt x="894" y="1114"/>
                </a:lnTo>
                <a:lnTo>
                  <a:pt x="916" y="1104"/>
                </a:lnTo>
                <a:lnTo>
                  <a:pt x="936" y="1088"/>
                </a:lnTo>
                <a:lnTo>
                  <a:pt x="952" y="1070"/>
                </a:lnTo>
                <a:lnTo>
                  <a:pt x="960" y="1060"/>
                </a:lnTo>
                <a:lnTo>
                  <a:pt x="966" y="1050"/>
                </a:lnTo>
                <a:lnTo>
                  <a:pt x="970" y="1038"/>
                </a:lnTo>
                <a:lnTo>
                  <a:pt x="972" y="1028"/>
                </a:lnTo>
                <a:lnTo>
                  <a:pt x="976" y="1016"/>
                </a:lnTo>
                <a:lnTo>
                  <a:pt x="976" y="1002"/>
                </a:lnTo>
                <a:lnTo>
                  <a:pt x="976" y="122"/>
                </a:lnTo>
                <a:lnTo>
                  <a:pt x="976" y="110"/>
                </a:lnTo>
                <a:lnTo>
                  <a:pt x="972" y="98"/>
                </a:lnTo>
                <a:lnTo>
                  <a:pt x="970" y="86"/>
                </a:lnTo>
                <a:lnTo>
                  <a:pt x="966" y="74"/>
                </a:lnTo>
                <a:lnTo>
                  <a:pt x="960" y="64"/>
                </a:lnTo>
                <a:lnTo>
                  <a:pt x="952" y="54"/>
                </a:lnTo>
                <a:lnTo>
                  <a:pt x="936" y="36"/>
                </a:lnTo>
                <a:lnTo>
                  <a:pt x="916" y="22"/>
                </a:lnTo>
                <a:lnTo>
                  <a:pt x="894" y="10"/>
                </a:lnTo>
                <a:lnTo>
                  <a:pt x="882" y="6"/>
                </a:lnTo>
                <a:lnTo>
                  <a:pt x="868" y="4"/>
                </a:lnTo>
                <a:lnTo>
                  <a:pt x="856" y="2"/>
                </a:lnTo>
                <a:lnTo>
                  <a:pt x="842" y="0"/>
                </a:lnTo>
                <a:lnTo>
                  <a:pt x="134" y="0"/>
                </a:lnTo>
                <a:close/>
                <a:moveTo>
                  <a:pt x="8" y="1002"/>
                </a:moveTo>
                <a:lnTo>
                  <a:pt x="8" y="122"/>
                </a:lnTo>
                <a:lnTo>
                  <a:pt x="8" y="110"/>
                </a:lnTo>
                <a:lnTo>
                  <a:pt x="10" y="100"/>
                </a:lnTo>
                <a:lnTo>
                  <a:pt x="14" y="88"/>
                </a:lnTo>
                <a:lnTo>
                  <a:pt x="18" y="78"/>
                </a:lnTo>
                <a:lnTo>
                  <a:pt x="30" y="58"/>
                </a:lnTo>
                <a:lnTo>
                  <a:pt x="44" y="42"/>
                </a:lnTo>
                <a:lnTo>
                  <a:pt x="64" y="28"/>
                </a:lnTo>
                <a:lnTo>
                  <a:pt x="86" y="18"/>
                </a:lnTo>
                <a:lnTo>
                  <a:pt x="108" y="12"/>
                </a:lnTo>
                <a:lnTo>
                  <a:pt x="134" y="8"/>
                </a:lnTo>
                <a:lnTo>
                  <a:pt x="842" y="8"/>
                </a:lnTo>
                <a:lnTo>
                  <a:pt x="868" y="12"/>
                </a:lnTo>
                <a:lnTo>
                  <a:pt x="890" y="18"/>
                </a:lnTo>
                <a:lnTo>
                  <a:pt x="912" y="28"/>
                </a:lnTo>
                <a:lnTo>
                  <a:pt x="930" y="42"/>
                </a:lnTo>
                <a:lnTo>
                  <a:pt x="946" y="58"/>
                </a:lnTo>
                <a:lnTo>
                  <a:pt x="958" y="78"/>
                </a:lnTo>
                <a:lnTo>
                  <a:pt x="962" y="88"/>
                </a:lnTo>
                <a:lnTo>
                  <a:pt x="966" y="100"/>
                </a:lnTo>
                <a:lnTo>
                  <a:pt x="968" y="110"/>
                </a:lnTo>
                <a:lnTo>
                  <a:pt x="968" y="122"/>
                </a:lnTo>
                <a:lnTo>
                  <a:pt x="968" y="1002"/>
                </a:lnTo>
                <a:lnTo>
                  <a:pt x="968" y="1014"/>
                </a:lnTo>
                <a:lnTo>
                  <a:pt x="966" y="1026"/>
                </a:lnTo>
                <a:lnTo>
                  <a:pt x="962" y="1036"/>
                </a:lnTo>
                <a:lnTo>
                  <a:pt x="958" y="1046"/>
                </a:lnTo>
                <a:lnTo>
                  <a:pt x="946" y="1066"/>
                </a:lnTo>
                <a:lnTo>
                  <a:pt x="930" y="1082"/>
                </a:lnTo>
                <a:lnTo>
                  <a:pt x="912" y="1096"/>
                </a:lnTo>
                <a:lnTo>
                  <a:pt x="890" y="1106"/>
                </a:lnTo>
                <a:lnTo>
                  <a:pt x="868" y="1114"/>
                </a:lnTo>
                <a:lnTo>
                  <a:pt x="842" y="1116"/>
                </a:lnTo>
                <a:lnTo>
                  <a:pt x="134" y="1116"/>
                </a:lnTo>
                <a:lnTo>
                  <a:pt x="108" y="1114"/>
                </a:lnTo>
                <a:lnTo>
                  <a:pt x="86" y="1106"/>
                </a:lnTo>
                <a:lnTo>
                  <a:pt x="64" y="1096"/>
                </a:lnTo>
                <a:lnTo>
                  <a:pt x="44" y="1082"/>
                </a:lnTo>
                <a:lnTo>
                  <a:pt x="30" y="1066"/>
                </a:lnTo>
                <a:lnTo>
                  <a:pt x="18" y="1046"/>
                </a:lnTo>
                <a:lnTo>
                  <a:pt x="14" y="1036"/>
                </a:lnTo>
                <a:lnTo>
                  <a:pt x="10" y="1026"/>
                </a:lnTo>
                <a:lnTo>
                  <a:pt x="8" y="1014"/>
                </a:lnTo>
                <a:lnTo>
                  <a:pt x="8" y="10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5" y="4449763"/>
            <a:ext cx="3549819" cy="21799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2C8EA-CBF3-49A7-8A1E-FDCC5099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Oracle JDK vs Open JDK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176126-829C-4116-B7D8-CCB124E713E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하나는 상업용 코드를 판매하는 </a:t>
            </a:r>
            <a:r>
              <a:rPr lang="en-US" altLang="ko-KR" dirty="0"/>
              <a:t>Oracle JDK</a:t>
            </a:r>
            <a:r>
              <a:rPr lang="ko-KR" altLang="en-US" dirty="0"/>
              <a:t>이고 다른 하나는 공개 소스 기반의 </a:t>
            </a:r>
            <a:r>
              <a:rPr lang="en-US" altLang="ko-KR" dirty="0"/>
              <a:t>Open JDK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오라클은 라이선스가 들어있는 코드를 제외한 자바 설치본을 </a:t>
            </a:r>
            <a:r>
              <a:rPr lang="en-US" altLang="ko-KR" dirty="0"/>
              <a:t>Open JDK</a:t>
            </a:r>
            <a:r>
              <a:rPr lang="ko-KR" altLang="en-US" dirty="0"/>
              <a:t>를 통하여 배포하고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Open JDK</a:t>
            </a:r>
            <a:r>
              <a:rPr lang="ko-KR" altLang="en-US" dirty="0"/>
              <a:t>는 </a:t>
            </a:r>
            <a:r>
              <a:rPr lang="en-US" altLang="ko-KR" dirty="0"/>
              <a:t>Oracle JDK</a:t>
            </a:r>
            <a:r>
              <a:rPr lang="ko-KR" altLang="en-US" dirty="0"/>
              <a:t>와 거의 차이가 없다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482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43CFC-9921-4B15-AB9D-26F72491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10C650B-477B-4A09-AD39-2DEEC104016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841"/>
          <a:stretch/>
        </p:blipFill>
        <p:spPr>
          <a:xfrm>
            <a:off x="681317" y="1711940"/>
            <a:ext cx="8084857" cy="4272319"/>
          </a:xfrm>
          <a:ln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6B4CA2-CEF7-41EE-AC17-BF70153D481C}"/>
              </a:ext>
            </a:extLst>
          </p:cNvPr>
          <p:cNvSpPr/>
          <p:nvPr/>
        </p:nvSpPr>
        <p:spPr>
          <a:xfrm>
            <a:off x="860611" y="5146060"/>
            <a:ext cx="7135906" cy="435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27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843CFC-9921-4B15-AB9D-26F72491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 </a:t>
            </a:r>
            <a:r>
              <a:rPr lang="ko-KR" altLang="en-US" dirty="0"/>
              <a:t>설치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1C87B79-7AEA-4CAF-894D-4E3E8ECF433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235971"/>
            <a:ext cx="8153400" cy="3224258"/>
          </a:xfrm>
        </p:spPr>
      </p:pic>
    </p:spTree>
    <p:extLst>
      <p:ext uri="{BB962C8B-B14F-4D97-AF65-F5344CB8AC3E}">
        <p14:creationId xmlns:p14="http://schemas.microsoft.com/office/powerpoint/2010/main" val="1912120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AE15D-32C6-4BE2-92B7-83D49B5C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의 폴더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F1EAE4-AEC6-4E80-B902-41529C7AC0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MinionPro-Regular"/>
              </a:rPr>
              <a:t>JDK</a:t>
            </a:r>
            <a:r>
              <a:rPr lang="ko-KR" altLang="en-US" sz="1800" b="0" i="0" u="none" strike="noStrike" baseline="0" dirty="0">
                <a:latin typeface="MinionPro-Regular"/>
              </a:rPr>
              <a:t>의 기본 설치 폴더 경로는 </a:t>
            </a:r>
            <a:r>
              <a:rPr lang="en-US" altLang="ko-KR" sz="1800" b="0" i="0" u="none" strike="noStrike" baseline="0" dirty="0">
                <a:latin typeface="MinionPro-Regular"/>
              </a:rPr>
              <a:t>c:\Program Files\Java</a:t>
            </a:r>
            <a:r>
              <a:rPr lang="ko-KR" altLang="en-US" sz="1800" b="0" i="0" u="none" strike="noStrike" baseline="0" dirty="0">
                <a:latin typeface="MinionPro-Regular"/>
              </a:rPr>
              <a:t>가 된다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0FD476-FB92-4507-AE98-91CD1DF4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2" y="2394136"/>
            <a:ext cx="7661776" cy="27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7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7D5A5-E4DE-47DF-BDA3-607C5731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 버전 </a:t>
            </a:r>
            <a:r>
              <a:rPr lang="en-US" altLang="ko-KR" dirty="0"/>
              <a:t>JDK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9D5AA-D1B8-45D5-984E-B5B09A1D8AA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컴파일러인 </a:t>
            </a:r>
            <a:r>
              <a:rPr lang="en-US" altLang="ko-KR" dirty="0" err="1"/>
              <a:t>javac</a:t>
            </a:r>
            <a:r>
              <a:rPr lang="en-US" altLang="ko-KR" dirty="0"/>
              <a:t>, </a:t>
            </a:r>
            <a:r>
              <a:rPr lang="ko-KR" altLang="en-US" dirty="0"/>
              <a:t>자바 프로그램을 실행시키는 데 사용되는 자바 가상 기계를 구현한 </a:t>
            </a:r>
            <a:r>
              <a:rPr lang="en-US" altLang="ko-KR" dirty="0"/>
              <a:t>java </a:t>
            </a:r>
            <a:r>
              <a:rPr lang="ko-KR" altLang="en-US" dirty="0"/>
              <a:t>등이 포함되어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명령어 도구는 불편하지만 자바 프로그램이 실행되는 원리를 알기 위해서 반드시 한번은 해보아야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A26F5-AF6A-43F9-B280-0A18D264B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3306575"/>
            <a:ext cx="806767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87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7C5587-7E51-40D5-8FC5-4203C6AD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8AB1E-CE7F-4057-83F9-59314FB94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자바는 방대한 라이브러리와 다양한 실행 환경을 가지고 있는 하나의 거대한 플랫폼이다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자바를 사용하면 현대적이고 쾌적한 문법 구조를 사용할 수 있고</a:t>
            </a:r>
            <a:r>
              <a:rPr lang="en-US" altLang="ko-KR" dirty="0"/>
              <a:t>, </a:t>
            </a:r>
            <a:r>
              <a:rPr lang="ko-KR" altLang="en-US" dirty="0"/>
              <a:t>방대한 자체 라이브러리를 통하여 그래픽이나 네트워킹</a:t>
            </a:r>
            <a:r>
              <a:rPr lang="en-US" altLang="ko-KR" dirty="0"/>
              <a:t>, </a:t>
            </a:r>
            <a:r>
              <a:rPr lang="ko-KR" altLang="en-US" dirty="0"/>
              <a:t>데이터베이스를 쉽게 </a:t>
            </a:r>
            <a:r>
              <a:rPr lang="ko-KR" altLang="en-US" dirty="0" err="1"/>
              <a:t>구현할수</a:t>
            </a:r>
            <a:r>
              <a:rPr lang="ko-KR" altLang="en-US" dirty="0"/>
              <a:t>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BE0444-DB0D-42BC-94B9-A1A48EE03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57" y="3520608"/>
            <a:ext cx="34766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549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경로 설정</a:t>
            </a:r>
            <a:endParaRPr lang="ko-KR" altLang="en-US" sz="3600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2000" dirty="0"/>
              <a:t>어디에서나 컴파일러를 실행할 수 있도록 경로</a:t>
            </a:r>
            <a:r>
              <a:rPr lang="en-US" altLang="ko-KR" sz="2000" dirty="0"/>
              <a:t>(path) </a:t>
            </a:r>
            <a:r>
              <a:rPr lang="ko-KR" altLang="en-US" sz="2000" dirty="0"/>
              <a:t>설정하기</a:t>
            </a:r>
            <a:endParaRPr lang="en-US" altLang="ko-KR" sz="2000" dirty="0"/>
          </a:p>
          <a:p>
            <a:pPr eaLnBrk="1" hangingPunct="1"/>
            <a:r>
              <a:rPr lang="ko-KR" altLang="en-US" sz="2000" dirty="0"/>
              <a:t>제어판의 환경 변수 </a:t>
            </a:r>
            <a:r>
              <a:rPr lang="en-US" altLang="ko-KR" sz="2000" dirty="0"/>
              <a:t>path</a:t>
            </a:r>
            <a:r>
              <a:rPr lang="ko-KR" altLang="en-US" sz="2000" dirty="0"/>
              <a:t>를 변경한다</a:t>
            </a:r>
            <a:r>
              <a:rPr lang="en-US" altLang="ko-KR" sz="2000" dirty="0"/>
              <a:t>. </a:t>
            </a:r>
          </a:p>
        </p:txBody>
      </p:sp>
      <p:pic>
        <p:nvPicPr>
          <p:cNvPr id="47108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452" y="2524779"/>
            <a:ext cx="60102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0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A4CEA-BFD6-4649-804C-FA2A838B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파일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A379F-5579-41E9-82A7-AB89896DEE8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메모장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09543-3D2E-4309-AFD9-91EF6C918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19" y="2257425"/>
            <a:ext cx="70961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145B2-F33F-41DC-BE5D-D3E34F05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DE606B-DC78-4945-A7D0-F51067C68C8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컴파일러의 명령어 버전 이름은 </a:t>
            </a:r>
            <a:r>
              <a:rPr lang="en-US" altLang="ko-KR" dirty="0" err="1"/>
              <a:t>javac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E5D7F-314C-481D-8D19-14C2E5E2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457" y="2260182"/>
            <a:ext cx="6245021" cy="1569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C785A0-25BB-487D-BD79-657C99631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458" y="4113817"/>
            <a:ext cx="6157320" cy="228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04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1EDA9-77F4-4249-AC4A-E4F423085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083F9-50E4-4370-8365-92920F91DA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가상 기계인 </a:t>
            </a:r>
            <a:r>
              <a:rPr lang="en-US" altLang="ko-KR" dirty="0"/>
              <a:t>java</a:t>
            </a:r>
            <a:r>
              <a:rPr lang="ko-KR" altLang="en-US" dirty="0"/>
              <a:t>를 이용하여 클래스 파일을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DF199B-9CA5-4A31-91FA-205FAA9F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00" y="2238655"/>
            <a:ext cx="7159999" cy="1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08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A4316-67A5-44EF-834A-E6F28446F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 World </a:t>
            </a:r>
            <a:r>
              <a:rPr lang="ko-KR" altLang="en-US" dirty="0"/>
              <a:t>프로그램의 간단한 설명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2EE231-19AB-4A26-A01F-36481C9305A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73013"/>
            <a:ext cx="8153400" cy="2966831"/>
          </a:xfrm>
        </p:spPr>
      </p:pic>
    </p:spTree>
    <p:extLst>
      <p:ext uri="{BB962C8B-B14F-4D97-AF65-F5344CB8AC3E}">
        <p14:creationId xmlns:p14="http://schemas.microsoft.com/office/powerpoint/2010/main" val="2506054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8A4AE-75B0-4A7F-9D6F-76E0BD2C0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 도구들의 간단한 설명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03D2DE-6E9F-4A75-BEA1-9CB435F2A71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23459"/>
            <a:ext cx="8153400" cy="3547258"/>
          </a:xfrm>
        </p:spPr>
      </p:pic>
    </p:spTree>
    <p:extLst>
      <p:ext uri="{BB962C8B-B14F-4D97-AF65-F5344CB8AC3E}">
        <p14:creationId xmlns:p14="http://schemas.microsoft.com/office/powerpoint/2010/main" val="3306875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D4390-7AC8-46A5-B30C-5AA6575A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2D5256-1331-4B05-BA0A-D8A9FBE8731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44663"/>
            <a:ext cx="8153400" cy="2001556"/>
          </a:xfrm>
        </p:spPr>
      </p:pic>
    </p:spTree>
    <p:extLst>
      <p:ext uri="{BB962C8B-B14F-4D97-AF65-F5344CB8AC3E}">
        <p14:creationId xmlns:p14="http://schemas.microsoft.com/office/powerpoint/2010/main" val="1132323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446DBD-B651-4A21-9D72-8C6976D6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소개와 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26C196-6F41-43BC-9AEC-489B6365EA7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개발자들은 다음의 </a:t>
            </a:r>
            <a:r>
              <a:rPr lang="en-US" altLang="ko-KR" dirty="0"/>
              <a:t>2</a:t>
            </a:r>
            <a:r>
              <a:rPr lang="ko-KR" altLang="en-US" dirty="0"/>
              <a:t>가지 통합 개발 환경</a:t>
            </a:r>
            <a:r>
              <a:rPr lang="en-US" altLang="ko-KR" dirty="0"/>
              <a:t>(IDE) </a:t>
            </a:r>
            <a:r>
              <a:rPr lang="ko-KR" altLang="en-US" dirty="0"/>
              <a:t>중에서 하나를 선택한다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020E87-AC7B-4F51-B80D-10C50812B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324" y="2714334"/>
            <a:ext cx="7007352" cy="2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9BA711-D6A7-4D85-8BD8-FCD2D433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CA97E4-89B1-4140-858D-DAC68A6245C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이클립스는 무료로 제공되고 빠르면서 강력한 기능을 가지고 있기 때문에 자바 개발자 사이에서는 많은 </a:t>
            </a:r>
            <a:r>
              <a:rPr lang="ko-KR" altLang="en-US" dirty="0" err="1"/>
              <a:t>인기가있다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이클립스는 오픈 소스 프로젝트로 개발되었으며 비영리단체인 이클립스 재단</a:t>
            </a:r>
            <a:r>
              <a:rPr lang="en-US" altLang="ko-KR" dirty="0"/>
              <a:t>(www.eclipse.org)</a:t>
            </a:r>
            <a:r>
              <a:rPr lang="ko-KR" altLang="en-US" dirty="0"/>
              <a:t>에서 배포한다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이클립스 자체도 자바로 작성되었다</a:t>
            </a:r>
          </a:p>
        </p:txBody>
      </p:sp>
    </p:spTree>
    <p:extLst>
      <p:ext uri="{BB962C8B-B14F-4D97-AF65-F5344CB8AC3E}">
        <p14:creationId xmlns:p14="http://schemas.microsoft.com/office/powerpoint/2010/main" val="1923405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F604E-6DC4-45B0-8F75-D634F28C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이클립스의 설치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6867573-9C88-4B24-8CCF-44A25323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438954264">
            <a:extLst>
              <a:ext uri="{FF2B5EF4-FFF2-40B4-BE49-F238E27FC236}">
                <a16:creationId xmlns:a16="http://schemas.microsoft.com/office/drawing/2014/main" id="{A8AE00E7-E1BF-41E2-8682-2959997B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51" y="1730189"/>
            <a:ext cx="7485594" cy="437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98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610B8-8348-4922-A981-BBB6A8998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0D66D7-A4C4-4776-BEF1-F1E349AC29E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939939"/>
            <a:ext cx="8153400" cy="1736510"/>
          </a:xfrm>
        </p:spPr>
      </p:pic>
    </p:spTree>
    <p:extLst>
      <p:ext uri="{BB962C8B-B14F-4D97-AF65-F5344CB8AC3E}">
        <p14:creationId xmlns:p14="http://schemas.microsoft.com/office/powerpoint/2010/main" val="26338385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F604E-6DC4-45B0-8F75-D634F28CF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이클립스의 설치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6867573-9C88-4B24-8CCF-44A253239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2184F0-EF6B-4414-837D-681E3A6F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43" y="1861296"/>
            <a:ext cx="7166722" cy="36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46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6AE9B7-C2CB-4D81-911A-AB9CA1D6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이클립스 실행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BEA9A3-C426-4E50-AC5E-D3E4449453C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2398" y="1786226"/>
            <a:ext cx="6299013" cy="2978082"/>
          </a:xfrm>
        </p:spPr>
      </p:pic>
    </p:spTree>
    <p:extLst>
      <p:ext uri="{BB962C8B-B14F-4D97-AF65-F5344CB8AC3E}">
        <p14:creationId xmlns:p14="http://schemas.microsoft.com/office/powerpoint/2010/main" val="1296257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206ED-81A1-4FED-B25C-513D1FFC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1056EA-7C9E-42B3-8165-D719310644A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03450" y="1600200"/>
            <a:ext cx="7372050" cy="4495800"/>
          </a:xfrm>
        </p:spPr>
      </p:pic>
    </p:spTree>
    <p:extLst>
      <p:ext uri="{BB962C8B-B14F-4D97-AF65-F5344CB8AC3E}">
        <p14:creationId xmlns:p14="http://schemas.microsoft.com/office/powerpoint/2010/main" val="1640814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E206ED-81A1-4FED-B25C-513D1FFC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생성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883BF75-6DCE-4941-A32A-0604951904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86031" y="1632141"/>
            <a:ext cx="6971937" cy="4930024"/>
          </a:xfrm>
        </p:spPr>
      </p:pic>
    </p:spTree>
    <p:extLst>
      <p:ext uri="{BB962C8B-B14F-4D97-AF65-F5344CB8AC3E}">
        <p14:creationId xmlns:p14="http://schemas.microsoft.com/office/powerpoint/2010/main" val="2981339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00AA6-2F85-4329-BFC5-3ED8EBC6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A545A0-C812-4BD5-863D-AA63BA3EEE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1739" y="1600200"/>
            <a:ext cx="7475472" cy="4495800"/>
          </a:xfrm>
        </p:spPr>
      </p:pic>
    </p:spTree>
    <p:extLst>
      <p:ext uri="{BB962C8B-B14F-4D97-AF65-F5344CB8AC3E}">
        <p14:creationId xmlns:p14="http://schemas.microsoft.com/office/powerpoint/2010/main" val="1925743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000AA6-2F85-4329-BFC5-3ED8EBC6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생성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9C72345-FD9C-407E-B080-EA5DAD46F74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11642" y="1600200"/>
            <a:ext cx="7155665" cy="4495800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0A0693E-C784-4ED3-BB30-74DFBA65C372}"/>
              </a:ext>
            </a:extLst>
          </p:cNvPr>
          <p:cNvSpPr/>
          <p:nvPr/>
        </p:nvSpPr>
        <p:spPr>
          <a:xfrm>
            <a:off x="2079812" y="2761129"/>
            <a:ext cx="251012" cy="896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184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9473F6-8EE1-4890-9E16-06A2A8ACB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 입력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C9808E-D974-4AAE-831B-C425F7779CD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9441" y="1600200"/>
            <a:ext cx="7500068" cy="4495800"/>
          </a:xfrm>
        </p:spPr>
      </p:pic>
    </p:spTree>
    <p:extLst>
      <p:ext uri="{BB962C8B-B14F-4D97-AF65-F5344CB8AC3E}">
        <p14:creationId xmlns:p14="http://schemas.microsoft.com/office/powerpoint/2010/main" val="3689338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75A86-0ACF-4492-A5C3-4D75C335D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C4FC86-4D63-4B29-90E6-CB39CA1A0A2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2115" y="1600200"/>
            <a:ext cx="7674720" cy="4495800"/>
          </a:xfrm>
        </p:spPr>
      </p:pic>
    </p:spTree>
    <p:extLst>
      <p:ext uri="{BB962C8B-B14F-4D97-AF65-F5344CB8AC3E}">
        <p14:creationId xmlns:p14="http://schemas.microsoft.com/office/powerpoint/2010/main" val="3730621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76C3F-244F-40A0-ACBF-5D1CA190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출력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4E93B1D-1CDE-4968-BE37-61F21B5CA84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74857" y="1600200"/>
            <a:ext cx="7629236" cy="4495800"/>
          </a:xfrm>
        </p:spPr>
      </p:pic>
    </p:spTree>
    <p:extLst>
      <p:ext uri="{BB962C8B-B14F-4D97-AF65-F5344CB8AC3E}">
        <p14:creationId xmlns:p14="http://schemas.microsoft.com/office/powerpoint/2010/main" val="42191552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4A63E-CC4B-4F97-A6A5-BF80F394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이클립스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BB459-E049-4DD9-8118-AB092FE7A17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 프로그램을 이클립스를 이용하여 컴파일하고 실행하여 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FC948-B449-4D4B-8C07-20DE0D3F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556" y="2295804"/>
            <a:ext cx="7100887" cy="19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37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자바는 누가 만들었을까</a:t>
            </a:r>
            <a:r>
              <a:rPr lang="en-US" altLang="ko-KR" sz="3600"/>
              <a:t>?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AD6CEE7-1517-4B76-8F69-BAE9EC77D1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1991</a:t>
            </a:r>
            <a:r>
              <a:rPr lang="ko-KR" altLang="en-US" dirty="0"/>
              <a:t>년에 제임스 고슬링</a:t>
            </a:r>
            <a:r>
              <a:rPr lang="en-US" altLang="ko-KR" dirty="0"/>
              <a:t>(James Gosling)</a:t>
            </a:r>
            <a:r>
              <a:rPr lang="ko-KR" altLang="en-US" dirty="0"/>
              <a:t>을 비롯한 썬 </a:t>
            </a:r>
            <a:r>
              <a:rPr lang="ko-KR" altLang="en-US" dirty="0" err="1"/>
              <a:t>마이크로시스템즈</a:t>
            </a:r>
            <a:r>
              <a:rPr lang="ko-KR" altLang="en-US" dirty="0"/>
              <a:t> 사의 </a:t>
            </a:r>
            <a:r>
              <a:rPr lang="en-US" altLang="ko-KR" dirty="0"/>
              <a:t>Green </a:t>
            </a:r>
            <a:r>
              <a:rPr lang="ko-KR" altLang="en-US" dirty="0"/>
              <a:t>프로젝트팀에서는 가정용 전자 제품에 사용할 수 있는 컴퓨터 언어를 설계하기를 원했다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전자제품은 많은 종류의 </a:t>
            </a:r>
            <a:r>
              <a:rPr lang="en-US" altLang="ko-KR" dirty="0"/>
              <a:t>CPU</a:t>
            </a:r>
            <a:r>
              <a:rPr lang="ko-KR" altLang="en-US" dirty="0"/>
              <a:t>로 만들어지기 때문에 특정한 </a:t>
            </a:r>
            <a:r>
              <a:rPr lang="en-US" altLang="ko-KR" dirty="0"/>
              <a:t>CPU</a:t>
            </a:r>
            <a:r>
              <a:rPr lang="ko-KR" altLang="en-US" dirty="0"/>
              <a:t>에 의존하면 안 되었다</a:t>
            </a:r>
            <a:r>
              <a:rPr lang="en-US" altLang="ko-KR" dirty="0"/>
              <a:t>. </a:t>
            </a:r>
            <a:r>
              <a:rPr lang="ko-KR" altLang="en-US" dirty="0"/>
              <a:t>따라서 연구팀에서는 일종의 가상 컴퓨터인 가상 기계</a:t>
            </a:r>
            <a:r>
              <a:rPr lang="en-US" altLang="ko-KR" dirty="0"/>
              <a:t>(virtual machine) </a:t>
            </a:r>
            <a:r>
              <a:rPr lang="ko-KR" altLang="en-US" dirty="0"/>
              <a:t>개념을 가져오게 된다</a:t>
            </a:r>
            <a:r>
              <a:rPr lang="en-US" altLang="ko-KR" dirty="0"/>
              <a:t>.</a:t>
            </a:r>
          </a:p>
        </p:txBody>
      </p:sp>
      <p:sp>
        <p:nvSpPr>
          <p:cNvPr id="7171" name="Rectangle 5"/>
          <p:cNvSpPr>
            <a:spLocks noChangeArrowheads="1"/>
          </p:cNvSpPr>
          <p:nvPr/>
        </p:nvSpPr>
        <p:spPr bwMode="auto">
          <a:xfrm>
            <a:off x="0" y="2590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endParaRPr kumimoji="0" lang="ko-KR" altLang="en-US" sz="1800">
              <a:latin typeface="Comic Sans MS" panose="030F0702030302020204" pitchFamily="66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ED3327-574D-4A61-AEEA-ED27BBF8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106" y="3848100"/>
            <a:ext cx="2795451" cy="217496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27CE0-BE87-46B8-9FA5-71C7F8EB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Sol.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C69237-2DE8-4C59-AADF-27665DA829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42975" y="1600200"/>
            <a:ext cx="7493000" cy="4495800"/>
          </a:xfrm>
        </p:spPr>
      </p:pic>
    </p:spTree>
    <p:extLst>
      <p:ext uri="{BB962C8B-B14F-4D97-AF65-F5344CB8AC3E}">
        <p14:creationId xmlns:p14="http://schemas.microsoft.com/office/powerpoint/2010/main" val="3308934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27CE0-BE87-46B8-9FA5-71C7F8EB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Sol.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03B3B36-90D2-4982-B726-DB3DB456365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88502" y="1806667"/>
            <a:ext cx="5400675" cy="2200275"/>
          </a:xfrm>
        </p:spPr>
      </p:pic>
    </p:spTree>
    <p:extLst>
      <p:ext uri="{BB962C8B-B14F-4D97-AF65-F5344CB8AC3E}">
        <p14:creationId xmlns:p14="http://schemas.microsoft.com/office/powerpoint/2010/main" val="2360689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E39245-55FD-4422-91D2-E3F823A1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 오류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CB64C-1786-4B94-A74D-E1CC260F28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이클립스의 </a:t>
            </a:r>
            <a:r>
              <a:rPr lang="en-US" altLang="ko-KR" dirty="0"/>
              <a:t>Quick Fix </a:t>
            </a:r>
            <a:r>
              <a:rPr lang="ko-KR" altLang="en-US" dirty="0"/>
              <a:t>기능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D975FF-B87C-44C0-9A2C-A1C195E9A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2175899"/>
            <a:ext cx="7207624" cy="43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1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2D362-2C77-4B0B-8AC3-D01FDD08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외부로 내보낼 때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C64ABAB-D8B2-4983-8BE2-5E6D783C669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69037" y="2669688"/>
            <a:ext cx="5673503" cy="41327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80AB3-EED9-45BC-ABF2-D8C3321B0ACD}"/>
              </a:ext>
            </a:extLst>
          </p:cNvPr>
          <p:cNvSpPr txBox="1"/>
          <p:nvPr/>
        </p:nvSpPr>
        <p:spPr>
          <a:xfrm>
            <a:off x="878541" y="1469359"/>
            <a:ext cx="6480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앞에서 작성한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hello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프로젝트를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에 저장하려면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hello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프로젝트를 선택한 상태에서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[File]-&gt;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WWDOC08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[Export]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메뉴를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[General] -&gt;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WWDOC08"/>
              </a:rPr>
              <a:t>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[File System]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을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의 디렉터리를 선택하고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[Finish]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를 누른다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MinionPro-Regular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571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2D362-2C77-4B0B-8AC3-D01FDD084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프로젝트를 읽을 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80AB3-EED9-45BC-ABF2-D8C3321B0ACD}"/>
              </a:ext>
            </a:extLst>
          </p:cNvPr>
          <p:cNvSpPr txBox="1"/>
          <p:nvPr/>
        </p:nvSpPr>
        <p:spPr>
          <a:xfrm>
            <a:off x="878541" y="1469359"/>
            <a:ext cx="6480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에 저장한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hello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프로젝트를 읽으려면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[File] -&gt; [Import]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메뉴를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[General] -&gt; [Existing Projects into Workspace]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를 선택한다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대화 상자에서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USB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의 디렉터리를 선택하고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[Finish]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DVYMjOStd125"/>
              </a:rPr>
              <a:t>를 누른다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DVYMjOStd125"/>
              </a:rPr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CEEC9D5-0F34-4A6C-8C37-DD22C295D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011" y="2742258"/>
            <a:ext cx="5780439" cy="39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08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90051-616F-41C1-8A63-1B7E5168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API </a:t>
            </a:r>
            <a:r>
              <a:rPr lang="ko-KR" altLang="en-US" dirty="0"/>
              <a:t>문서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4A7C343-B50E-4B46-AE1C-23BC8A5A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51065936">
            <a:extLst>
              <a:ext uri="{FF2B5EF4-FFF2-40B4-BE49-F238E27FC236}">
                <a16:creationId xmlns:a16="http://schemas.microsoft.com/office/drawing/2014/main" id="{C469038E-5876-48D1-9050-BEFD059CC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16" y="1814040"/>
            <a:ext cx="7166568" cy="43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255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E90051-616F-41C1-8A63-1B7E5168D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튜토리얼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4A7C343-B50E-4B46-AE1C-23BC8A5A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7CFBC-C0C6-44F5-BAAD-61AA28E77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451066368">
            <a:extLst>
              <a:ext uri="{FF2B5EF4-FFF2-40B4-BE49-F238E27FC236}">
                <a16:creationId xmlns:a16="http://schemas.microsoft.com/office/drawing/2014/main" id="{3D82EC61-532E-452C-8851-25DBFD9EB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4" y="1784816"/>
            <a:ext cx="7433649" cy="449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1631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사칙 연산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5192-306D-42E4-B20C-D07755595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다음과 같이 피연산자 </a:t>
            </a:r>
            <a:r>
              <a:rPr lang="en-US" altLang="ko-KR" dirty="0"/>
              <a:t>20</a:t>
            </a:r>
            <a:r>
              <a:rPr lang="ko-KR" altLang="en-US" dirty="0"/>
              <a:t>과 </a:t>
            </a:r>
            <a:r>
              <a:rPr lang="en-US" altLang="ko-KR" dirty="0"/>
              <a:t>10</a:t>
            </a:r>
            <a:r>
              <a:rPr lang="ko-KR" altLang="en-US" dirty="0"/>
              <a:t>을 가지고 </a:t>
            </a:r>
            <a:r>
              <a:rPr lang="en-US" altLang="ko-KR" dirty="0"/>
              <a:t>4</a:t>
            </a:r>
            <a:r>
              <a:rPr lang="ko-KR" altLang="en-US" dirty="0"/>
              <a:t>칙 연산한 결과를 출력하는 자바 프로그램을 </a:t>
            </a:r>
            <a:r>
              <a:rPr lang="en-US" altLang="ko-KR" dirty="0"/>
              <a:t>JDK</a:t>
            </a:r>
            <a:r>
              <a:rPr lang="ko-KR" altLang="en-US" dirty="0"/>
              <a:t>와 이클립스를 이용하여 컴파일하고 실행하여 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B273A-BF8F-4482-AE67-BDB4F4CDB0CE}"/>
              </a:ext>
            </a:extLst>
          </p:cNvPr>
          <p:cNvSpPr txBox="1"/>
          <p:nvPr/>
        </p:nvSpPr>
        <p:spPr>
          <a:xfrm>
            <a:off x="1004046" y="2967316"/>
            <a:ext cx="7431741" cy="1210237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dirty="0"/>
              <a:t>30</a:t>
            </a:r>
          </a:p>
          <a:p>
            <a:r>
              <a:rPr lang="en-US" altLang="ko-KR" dirty="0"/>
              <a:t>10</a:t>
            </a:r>
          </a:p>
          <a:p>
            <a:r>
              <a:rPr lang="en-US" altLang="ko-KR" dirty="0"/>
              <a:t>200</a:t>
            </a:r>
          </a:p>
          <a:p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A186A2-8629-4D34-81F6-2A9AF6F48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0613" y="3572434"/>
            <a:ext cx="744070" cy="7440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3E3CE2-594D-417A-A3C9-829D1855637C}"/>
              </a:ext>
            </a:extLst>
          </p:cNvPr>
          <p:cNvSpPr txBox="1"/>
          <p:nvPr/>
        </p:nvSpPr>
        <p:spPr>
          <a:xfrm>
            <a:off x="1004046" y="4751293"/>
            <a:ext cx="7431741" cy="5065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dirty="0" err="1"/>
              <a:t>System.out.println</a:t>
            </a:r>
            <a:r>
              <a:rPr lang="en-US" altLang="ko-KR" dirty="0"/>
              <a:t>(10+20);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4406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이번 장에서 배운 것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자바는 범용 프로그래밍 언어로서 객체 지향 언어이다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자바의 가장 큰 특징은 가상 기계라는 개념을 사용하여 어떤 컴퓨터에서도 수정없이 실행이 가능하다는 점이다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 소스 파일을 컴파일하면 바이트 코드라고 하는 파일이 생성된다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 바이트 파일 안에는 가상 기계를 위한 기계어가 들어있다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바이트 코드는 가상 기계에서 실행되는 코드로서 특정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의존적이지 않다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자바를 개발하는 도구는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JDK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라고 불리며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오픈 소스로 배포된다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자바는 데스크톱 응용 프로그램을 작성할 수 있는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SE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버전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기업용 응용을 위한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EE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버전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모바일 장치를 위한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ME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나누어진다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자바의 통합 개발 도구에는 이클립스와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IntelliJ IDEA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등이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 프로그램은 클래스의 선언으로 시작되며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main()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메소드부터 실행된다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자바에서는 클래스 안에 모든 변수와 함수를 선언하여야 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자바는 데스크탑이나 서버 쪽 응용 프로그램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스마트폰 응용 프로그램을 작성할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JIT(Just In Time)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컴파일러는 실행 속도를 개선하기 위하여 중요한 부분의 코드를 해당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기계어로 컴파일하는 기법이다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6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A6CEE-5240-41B3-A756-3E3E9274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C8A799-ABC5-4997-BBCC-763B40C46C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15161"/>
            <a:ext cx="8153400" cy="2021926"/>
          </a:xfrm>
        </p:spPr>
      </p:pic>
    </p:spTree>
    <p:extLst>
      <p:ext uri="{BB962C8B-B14F-4D97-AF65-F5344CB8AC3E}">
        <p14:creationId xmlns:p14="http://schemas.microsoft.com/office/powerpoint/2010/main" val="366842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40197E-DE81-4F52-8C76-82E02992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A0BAD1-0701-4F09-ABD2-4003E927399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11271"/>
            <a:ext cx="8153400" cy="1133234"/>
          </a:xfrm>
        </p:spPr>
      </p:pic>
    </p:spTree>
    <p:extLst>
      <p:ext uri="{BB962C8B-B14F-4D97-AF65-F5344CB8AC3E}">
        <p14:creationId xmlns:p14="http://schemas.microsoft.com/office/powerpoint/2010/main" val="383020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6EC51-A709-4C7B-A318-2CCE0EF8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69D1065-E479-4D6B-A409-22BB3AA7644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40134" y="1600200"/>
            <a:ext cx="4298682" cy="4495800"/>
          </a:xfrm>
        </p:spPr>
      </p:pic>
    </p:spTree>
    <p:extLst>
      <p:ext uri="{BB962C8B-B14F-4D97-AF65-F5344CB8AC3E}">
        <p14:creationId xmlns:p14="http://schemas.microsoft.com/office/powerpoint/2010/main" val="772165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2004</TotalTime>
  <Words>1398</Words>
  <Application>Microsoft Office PowerPoint</Application>
  <PresentationFormat>화면 슬라이드 쇼(4:3)</PresentationFormat>
  <Paragraphs>158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FrutigerNeueLT-Bk</vt:lpstr>
      <vt:lpstr>MinionPro-Regular</vt:lpstr>
      <vt:lpstr>WWDOC08</vt:lpstr>
      <vt:lpstr>YDVYGOStd125</vt:lpstr>
      <vt:lpstr>YDVYMjOStd125</vt:lpstr>
      <vt:lpstr>굴림</vt:lpstr>
      <vt:lpstr>Arial</vt:lpstr>
      <vt:lpstr>Comic Sans MS</vt:lpstr>
      <vt:lpstr>Symbol</vt:lpstr>
      <vt:lpstr>Tahoma</vt:lpstr>
      <vt:lpstr>Tw Cen MT</vt:lpstr>
      <vt:lpstr>Wingdings</vt:lpstr>
      <vt:lpstr>Wingdings 2</vt:lpstr>
      <vt:lpstr>가을</vt:lpstr>
      <vt:lpstr>1장 자바소개와 개발도구설치</vt:lpstr>
      <vt:lpstr>1장의 목표</vt:lpstr>
      <vt:lpstr>자바란?</vt:lpstr>
      <vt:lpstr>PowerPoint 프레젠테이션</vt:lpstr>
      <vt:lpstr>참고</vt:lpstr>
      <vt:lpstr>자바는 누가 만들었을까?</vt:lpstr>
      <vt:lpstr>참고</vt:lpstr>
      <vt:lpstr>중간점검</vt:lpstr>
      <vt:lpstr>자바의 특징</vt:lpstr>
      <vt:lpstr>자바의 특징: 컴퓨터구조에 중립적이다. </vt:lpstr>
      <vt:lpstr>자바의 특징: 객체 지향적이다. </vt:lpstr>
      <vt:lpstr>자바의 특징: 멀티스레딩을 지원한다. </vt:lpstr>
      <vt:lpstr>중간점검</vt:lpstr>
      <vt:lpstr>자바로 만들 수 있는 것</vt:lpstr>
      <vt:lpstr>자바로 만들 수 있는 것</vt:lpstr>
      <vt:lpstr>안드로이드 애플리케이션</vt:lpstr>
      <vt:lpstr>가상기계</vt:lpstr>
      <vt:lpstr>자바의 경우</vt:lpstr>
      <vt:lpstr>자바 프로그램의 실행과정</vt:lpstr>
      <vt:lpstr>가상기계</vt:lpstr>
      <vt:lpstr>프로그래밍 언어 속도 비교</vt:lpstr>
      <vt:lpstr>JVM을 사용하는 다른 언어들</vt:lpstr>
      <vt:lpstr>참고</vt:lpstr>
      <vt:lpstr>중간점검</vt:lpstr>
      <vt:lpstr>자바의 종류와 버전</vt:lpstr>
      <vt:lpstr>Java SE </vt:lpstr>
      <vt:lpstr>Java SE </vt:lpstr>
      <vt:lpstr>Java EE</vt:lpstr>
      <vt:lpstr>Java ME</vt:lpstr>
      <vt:lpstr>JavaFX</vt:lpstr>
      <vt:lpstr>자바의 버전</vt:lpstr>
      <vt:lpstr>Java SE 8: 함수형 프로그래밍 지원</vt:lpstr>
      <vt:lpstr>Java SE 9: 모듈화 프로그래밍</vt:lpstr>
      <vt:lpstr>JDK와 JRE</vt:lpstr>
      <vt:lpstr>Oracle JDK vs Open JDK</vt:lpstr>
      <vt:lpstr>JDK 설치</vt:lpstr>
      <vt:lpstr>JDK 설치</vt:lpstr>
      <vt:lpstr>JDK의 폴더</vt:lpstr>
      <vt:lpstr>명령어 버전 JDK 사용하기</vt:lpstr>
      <vt:lpstr>경로 설정</vt:lpstr>
      <vt:lpstr>소스 파일 작성</vt:lpstr>
      <vt:lpstr>컴파일</vt:lpstr>
      <vt:lpstr>실행</vt:lpstr>
      <vt:lpstr>Hello World 프로그램의 간단한 설명</vt:lpstr>
      <vt:lpstr>명령어 도구들의 간단한 설명</vt:lpstr>
      <vt:lpstr>중간점검</vt:lpstr>
      <vt:lpstr>이클립스 소개와 설치</vt:lpstr>
      <vt:lpstr>이클립스란?</vt:lpstr>
      <vt:lpstr>이클립스의 설치</vt:lpstr>
      <vt:lpstr>이클립스의 설치</vt:lpstr>
      <vt:lpstr>이클립스 실행</vt:lpstr>
      <vt:lpstr>프로젝트 생성</vt:lpstr>
      <vt:lpstr>프로젝트 생성</vt:lpstr>
      <vt:lpstr>클래스 생성</vt:lpstr>
      <vt:lpstr>클래스 생성</vt:lpstr>
      <vt:lpstr>소스 코드 입력</vt:lpstr>
      <vt:lpstr>프로그램 실행</vt:lpstr>
      <vt:lpstr>프로그램 출력</vt:lpstr>
      <vt:lpstr>Lab: 이클립스 사용</vt:lpstr>
      <vt:lpstr>Sol. </vt:lpstr>
      <vt:lpstr>Sol. </vt:lpstr>
      <vt:lpstr>컴파일 오류</vt:lpstr>
      <vt:lpstr>프로젝트를 외부로 내보낼 때</vt:lpstr>
      <vt:lpstr>외부 프로젝트를 읽을 때</vt:lpstr>
      <vt:lpstr>Java API 문서 </vt:lpstr>
      <vt:lpstr>자바 튜토리얼</vt:lpstr>
      <vt:lpstr>Mini Project: 사칙 연산 프로그램</vt:lpstr>
      <vt:lpstr>이번 장에서 배운 것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374</cp:revision>
  <dcterms:created xsi:type="dcterms:W3CDTF">2007-06-29T06:43:39Z</dcterms:created>
  <dcterms:modified xsi:type="dcterms:W3CDTF">2022-02-23T07:58:33Z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